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61" r:id="rId3"/>
    <p:sldId id="279" r:id="rId4"/>
    <p:sldId id="280" r:id="rId5"/>
    <p:sldId id="283" r:id="rId6"/>
    <p:sldId id="285" r:id="rId7"/>
    <p:sldId id="275" r:id="rId8"/>
    <p:sldId id="286" r:id="rId9"/>
    <p:sldId id="288" r:id="rId10"/>
    <p:sldId id="289" r:id="rId11"/>
    <p:sldId id="290" r:id="rId12"/>
    <p:sldId id="292" r:id="rId13"/>
    <p:sldId id="291" r:id="rId14"/>
    <p:sldId id="294" r:id="rId15"/>
    <p:sldId id="295" r:id="rId16"/>
    <p:sldId id="296" r:id="rId17"/>
    <p:sldId id="297" r:id="rId18"/>
    <p:sldId id="267" r:id="rId19"/>
    <p:sldId id="298" r:id="rId20"/>
    <p:sldId id="303" r:id="rId21"/>
    <p:sldId id="304" r:id="rId22"/>
    <p:sldId id="300" r:id="rId23"/>
    <p:sldId id="299" r:id="rId24"/>
    <p:sldId id="305" r:id="rId25"/>
    <p:sldId id="306" r:id="rId26"/>
    <p:sldId id="308" r:id="rId27"/>
    <p:sldId id="309" r:id="rId28"/>
    <p:sldId id="307" r:id="rId29"/>
    <p:sldId id="310" r:id="rId30"/>
    <p:sldId id="311" r:id="rId31"/>
    <p:sldId id="312" r:id="rId32"/>
    <p:sldId id="27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87E0035-77A2-1246-9989-4F124A55DD2F}">
          <p14:sldIdLst>
            <p14:sldId id="256"/>
            <p14:sldId id="261"/>
            <p14:sldId id="279"/>
            <p14:sldId id="280"/>
            <p14:sldId id="283"/>
            <p14:sldId id="285"/>
            <p14:sldId id="275"/>
            <p14:sldId id="286"/>
            <p14:sldId id="288"/>
            <p14:sldId id="289"/>
            <p14:sldId id="290"/>
            <p14:sldId id="292"/>
            <p14:sldId id="291"/>
            <p14:sldId id="294"/>
            <p14:sldId id="295"/>
            <p14:sldId id="296"/>
            <p14:sldId id="297"/>
            <p14:sldId id="267"/>
            <p14:sldId id="298"/>
            <p14:sldId id="303"/>
            <p14:sldId id="304"/>
            <p14:sldId id="300"/>
            <p14:sldId id="299"/>
            <p14:sldId id="305"/>
            <p14:sldId id="306"/>
            <p14:sldId id="308"/>
            <p14:sldId id="309"/>
            <p14:sldId id="307"/>
            <p14:sldId id="310"/>
            <p14:sldId id="311"/>
            <p14:sldId id="312"/>
            <p14:sldId id="27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86"/>
    <p:restoredTop sz="94660"/>
  </p:normalViewPr>
  <p:slideViewPr>
    <p:cSldViewPr snapToGrid="0">
      <p:cViewPr varScale="1">
        <p:scale>
          <a:sx n="119" d="100"/>
          <a:sy n="119" d="100"/>
        </p:scale>
        <p:origin x="4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22827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41715098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005361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6248337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7699622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133955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23958551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425285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196201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975892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12/3/23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a:t>
            </a:fld>
            <a:endParaRPr lang="en-US"/>
          </a:p>
        </p:txBody>
      </p:sp>
    </p:spTree>
    <p:extLst>
      <p:ext uri="{BB962C8B-B14F-4D97-AF65-F5344CB8AC3E}">
        <p14:creationId xmlns:p14="http://schemas.microsoft.com/office/powerpoint/2010/main" val="18894592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12/3/23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04658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AB7CFDD-E67B-4078-9BD0-D09D4200E4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nalysing medical x-ray results">
            <a:extLst>
              <a:ext uri="{FF2B5EF4-FFF2-40B4-BE49-F238E27FC236}">
                <a16:creationId xmlns:a16="http://schemas.microsoft.com/office/drawing/2014/main" id="{137090C1-AB65-8508-4A9E-C1AD7F116A6A}"/>
              </a:ext>
            </a:extLst>
          </p:cNvPr>
          <p:cNvPicPr>
            <a:picLocks noChangeAspect="1"/>
          </p:cNvPicPr>
          <p:nvPr/>
        </p:nvPicPr>
        <p:blipFill rotWithShape="1">
          <a:blip r:embed="rId2">
            <a:alphaModFix/>
          </a:blip>
          <a:srcRect t="15730"/>
          <a:stretch/>
        </p:blipFill>
        <p:spPr>
          <a:xfrm>
            <a:off x="20" y="10"/>
            <a:ext cx="12191980" cy="6857989"/>
          </a:xfrm>
          <a:prstGeom prst="rect">
            <a:avLst/>
          </a:prstGeom>
        </p:spPr>
      </p:pic>
      <p:sp>
        <p:nvSpPr>
          <p:cNvPr id="31" name="Rectangle 30">
            <a:extLst>
              <a:ext uri="{FF2B5EF4-FFF2-40B4-BE49-F238E27FC236}">
                <a16:creationId xmlns:a16="http://schemas.microsoft.com/office/drawing/2014/main" id="{4DAEF25D-C97E-48E9-B20C-FEFC2EC6E5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73200"/>
            <a:ext cx="12191999" cy="5384800"/>
          </a:xfrm>
          <a:prstGeom prst="rect">
            <a:avLst/>
          </a:prstGeom>
          <a:gradFill flip="none" rotWithShape="1">
            <a:gsLst>
              <a:gs pos="0">
                <a:srgbClr val="000000">
                  <a:alpha val="0"/>
                </a:srgbClr>
              </a:gs>
              <a:gs pos="42000">
                <a:srgbClr val="000000">
                  <a:alpha val="41000"/>
                </a:srgbClr>
              </a:gs>
              <a:gs pos="100000">
                <a:srgbClr val="000000">
                  <a:alpha val="67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19A3422-2D7A-9D6B-3C74-E4617593CF4C}"/>
              </a:ext>
            </a:extLst>
          </p:cNvPr>
          <p:cNvSpPr txBox="1"/>
          <p:nvPr/>
        </p:nvSpPr>
        <p:spPr>
          <a:xfrm>
            <a:off x="2455401" y="647244"/>
            <a:ext cx="7272408" cy="2646795"/>
          </a:xfrm>
          <a:prstGeom prst="rect">
            <a:avLst/>
          </a:prstGeom>
        </p:spPr>
        <p:txBody>
          <a:bodyPr vert="horz" lIns="91440" tIns="45720" rIns="91440" bIns="45720" rtlCol="0" anchor="b">
            <a:normAutofit/>
          </a:bodyPr>
          <a:lstStyle/>
          <a:p>
            <a:pPr algn="ctr">
              <a:lnSpc>
                <a:spcPct val="110000"/>
              </a:lnSpc>
              <a:spcBef>
                <a:spcPct val="0"/>
              </a:spcBef>
              <a:spcAft>
                <a:spcPts val="600"/>
              </a:spcAft>
            </a:pPr>
            <a:r>
              <a:rPr lang="en-US" sz="3600" b="0" i="0" u="none" strike="noStrike" kern="1200" cap="all" spc="390" baseline="0" dirty="0">
                <a:solidFill>
                  <a:srgbClr val="FFFFFF"/>
                </a:solidFill>
                <a:effectLst/>
                <a:latin typeface="Times New Roman" panose="02020603050405020304" pitchFamily="18" charset="0"/>
                <a:ea typeface="+mj-ea"/>
                <a:cs typeface="Times New Roman" panose="02020603050405020304" pitchFamily="18" charset="0"/>
              </a:rPr>
              <a:t>Health Insurance Cost Prediction</a:t>
            </a:r>
            <a:endParaRPr lang="en-US" sz="3600" kern="1200" cap="all" spc="390" baseline="0" dirty="0">
              <a:solidFill>
                <a:srgbClr val="FFFFFF"/>
              </a:solidFill>
              <a:latin typeface="Times New Roman" panose="02020603050405020304" pitchFamily="18" charset="0"/>
              <a:ea typeface="+mj-ea"/>
              <a:cs typeface="Times New Roman" panose="02020603050405020304" pitchFamily="18" charset="0"/>
            </a:endParaRPr>
          </a:p>
        </p:txBody>
      </p:sp>
      <p:grpSp>
        <p:nvGrpSpPr>
          <p:cNvPr id="26" name="Group 25">
            <a:extLst>
              <a:ext uri="{FF2B5EF4-FFF2-40B4-BE49-F238E27FC236}">
                <a16:creationId xmlns:a16="http://schemas.microsoft.com/office/drawing/2014/main" id="{91B7537E-7B93-4306-B9DF-4CD583E0AA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4237480"/>
            <a:ext cx="867485" cy="115439"/>
            <a:chOff x="8910933" y="1861308"/>
            <a:chExt cx="867485" cy="115439"/>
          </a:xfrm>
        </p:grpSpPr>
        <p:sp>
          <p:nvSpPr>
            <p:cNvPr id="27" name="Rectangle 26">
              <a:extLst>
                <a:ext uri="{FF2B5EF4-FFF2-40B4-BE49-F238E27FC236}">
                  <a16:creationId xmlns:a16="http://schemas.microsoft.com/office/drawing/2014/main" id="{00AB796C-11E6-468E-9C0D-38940D8E2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28" name="Straight Connector 27">
              <a:extLst>
                <a:ext uri="{FF2B5EF4-FFF2-40B4-BE49-F238E27FC236}">
                  <a16:creationId xmlns:a16="http://schemas.microsoft.com/office/drawing/2014/main" id="{0FC9ACE4-DF02-4B56-B482-DDAD2EC090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99CC309-9401-4122-8206-A304650EFC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D64C8756-73F2-B957-FA59-2DF4183F5CA6}"/>
              </a:ext>
            </a:extLst>
          </p:cNvPr>
          <p:cNvSpPr txBox="1"/>
          <p:nvPr/>
        </p:nvSpPr>
        <p:spPr>
          <a:xfrm>
            <a:off x="7114591" y="3494585"/>
            <a:ext cx="4778168" cy="400110"/>
          </a:xfrm>
          <a:prstGeom prst="rect">
            <a:avLst/>
          </a:prstGeom>
          <a:noFill/>
        </p:spPr>
        <p:txBody>
          <a:bodyPr wrap="none" rtlCol="0">
            <a:spAutoFit/>
          </a:bodyPr>
          <a:lstStyle/>
          <a:p>
            <a:r>
              <a:rPr lang="en-US" sz="2000" dirty="0">
                <a:solidFill>
                  <a:schemeClr val="bg1"/>
                </a:solidFill>
                <a:latin typeface="Times New Roman" panose="02020603050405020304" pitchFamily="18" charset="0"/>
                <a:cs typeface="Times New Roman" panose="02020603050405020304" pitchFamily="18" charset="0"/>
              </a:rPr>
              <a:t>- Maganti. Manogna Venkata Sudha Anirudh</a:t>
            </a:r>
          </a:p>
        </p:txBody>
      </p:sp>
    </p:spTree>
    <p:extLst>
      <p:ext uri="{BB962C8B-B14F-4D97-AF65-F5344CB8AC3E}">
        <p14:creationId xmlns:p14="http://schemas.microsoft.com/office/powerpoint/2010/main" val="25889535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5" name="TextBox 4">
            <a:extLst>
              <a:ext uri="{FF2B5EF4-FFF2-40B4-BE49-F238E27FC236}">
                <a16:creationId xmlns:a16="http://schemas.microsoft.com/office/drawing/2014/main" id="{B58B12B4-5861-FD16-9B83-96BE704366B8}"/>
              </a:ext>
            </a:extLst>
          </p:cNvPr>
          <p:cNvSpPr txBox="1"/>
          <p:nvPr/>
        </p:nvSpPr>
        <p:spPr>
          <a:xfrm>
            <a:off x="598173" y="1174299"/>
            <a:ext cx="11256754" cy="892552"/>
          </a:xfrm>
          <a:prstGeom prst="rect">
            <a:avLst/>
          </a:prstGeom>
          <a:noFill/>
        </p:spPr>
        <p:txBody>
          <a:bodyPr wrap="square">
            <a:spAutoFit/>
          </a:bodyPr>
          <a:lstStyle/>
          <a:p>
            <a:pPr marL="285750" indent="-285750" algn="l">
              <a:buFont typeface="Wingdings" pitchFamily="2" charset="2"/>
              <a:buChar char="q"/>
            </a:pPr>
            <a:r>
              <a:rPr lang="en-IN" sz="2000" b="0" i="0" dirty="0">
                <a:solidFill>
                  <a:srgbClr val="212121"/>
                </a:solidFill>
                <a:effectLst/>
                <a:latin typeface="Times New Roman" panose="02020603050405020304" pitchFamily="18" charset="0"/>
                <a:cs typeface="Times New Roman" panose="02020603050405020304" pitchFamily="18" charset="0"/>
              </a:rPr>
              <a:t>Counter Plots:</a:t>
            </a:r>
            <a:br>
              <a:rPr lang="en-IN" b="0" i="0" dirty="0">
                <a:solidFill>
                  <a:srgbClr val="212121"/>
                </a:solidFill>
                <a:effectLst/>
                <a:latin typeface="Roboto" panose="02000000000000000000" pitchFamily="2" charset="0"/>
              </a:rPr>
            </a:br>
            <a:r>
              <a:rPr lang="en-IN" sz="1600" b="0" i="0" dirty="0">
                <a:solidFill>
                  <a:srgbClr val="212121"/>
                </a:solidFill>
                <a:effectLst/>
                <a:latin typeface="Times New Roman" panose="02020603050405020304" pitchFamily="18" charset="0"/>
                <a:cs typeface="Times New Roman" panose="02020603050405020304" pitchFamily="18" charset="0"/>
              </a:rPr>
              <a:t>A count plot can be thought of as a histogram across a categorical, instead of quantitative variable. As a result, we don't want those predictors with a prevalent outcome such as smoker for instance because they don't contribute significantly to training our model.</a:t>
            </a:r>
            <a:endParaRPr lang="en-IN" b="0" i="0" dirty="0">
              <a:solidFill>
                <a:srgbClr val="212121"/>
              </a:solidFill>
              <a:effectLst/>
              <a:latin typeface="Times New Roman" panose="02020603050405020304" pitchFamily="18" charset="0"/>
              <a:cs typeface="Times New Roman" panose="02020603050405020304" pitchFamily="18" charset="0"/>
            </a:endParaRPr>
          </a:p>
        </p:txBody>
      </p:sp>
      <p:pic>
        <p:nvPicPr>
          <p:cNvPr id="6146" name="Picture 2">
            <a:extLst>
              <a:ext uri="{FF2B5EF4-FFF2-40B4-BE49-F238E27FC236}">
                <a16:creationId xmlns:a16="http://schemas.microsoft.com/office/drawing/2014/main" id="{A7391425-6A4C-104E-6985-103FE5CC8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90" y="2341884"/>
            <a:ext cx="11446137" cy="4021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4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3" name="Content Placeholder 2">
            <a:extLst>
              <a:ext uri="{FF2B5EF4-FFF2-40B4-BE49-F238E27FC236}">
                <a16:creationId xmlns:a16="http://schemas.microsoft.com/office/drawing/2014/main" id="{123D4FB0-C628-1F40-2350-091F8536FF4F}"/>
              </a:ext>
            </a:extLst>
          </p:cNvPr>
          <p:cNvSpPr>
            <a:spLocks noGrp="1"/>
          </p:cNvSpPr>
          <p:nvPr>
            <p:ph idx="1"/>
          </p:nvPr>
        </p:nvSpPr>
        <p:spPr>
          <a:xfrm>
            <a:off x="710005" y="864678"/>
            <a:ext cx="10134600" cy="889066"/>
          </a:xfrm>
        </p:spPr>
        <p:txBody>
          <a:bodyPr>
            <a:normAutofit/>
          </a:bodyPr>
          <a:lstStyle/>
          <a:p>
            <a:pPr marL="342900" indent="-342900" algn="l">
              <a:buFont typeface="Wingdings" pitchFamily="2" charset="2"/>
              <a:buChar char="q"/>
            </a:pPr>
            <a:r>
              <a:rPr lang="en-IN" b="0" i="0" dirty="0">
                <a:solidFill>
                  <a:srgbClr val="212121"/>
                </a:solidFill>
                <a:effectLst/>
                <a:latin typeface="Times New Roman" panose="02020603050405020304" pitchFamily="18" charset="0"/>
                <a:cs typeface="Times New Roman" panose="02020603050405020304" pitchFamily="18" charset="0"/>
              </a:rPr>
              <a:t>Box Plot:</a:t>
            </a:r>
            <a:br>
              <a:rPr lang="en-IN" sz="1800" b="0" i="0" dirty="0">
                <a:solidFill>
                  <a:srgbClr val="212121"/>
                </a:solidFill>
                <a:effectLst/>
                <a:latin typeface="Times New Roman" panose="02020603050405020304" pitchFamily="18" charset="0"/>
                <a:cs typeface="Times New Roman" panose="02020603050405020304" pitchFamily="18" charset="0"/>
              </a:rPr>
            </a:br>
            <a:r>
              <a:rPr lang="en-IN" sz="1600" b="0" i="0" dirty="0">
                <a:solidFill>
                  <a:srgbClr val="212121"/>
                </a:solidFill>
                <a:effectLst/>
                <a:latin typeface="Times New Roman" panose="02020603050405020304" pitchFamily="18" charset="0"/>
                <a:cs typeface="Times New Roman" panose="02020603050405020304" pitchFamily="18" charset="0"/>
              </a:rPr>
              <a:t>Secondly, it's worth a look at the variation of the target variable with respect to each categorical feature.</a:t>
            </a:r>
            <a:endParaRPr lang="en-IN" sz="1800" b="0" i="0" dirty="0">
              <a:solidFill>
                <a:srgbClr val="212121"/>
              </a:solidFill>
              <a:effectLst/>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58B12B4-5861-FD16-9B83-96BE704366B8}"/>
              </a:ext>
            </a:extLst>
          </p:cNvPr>
          <p:cNvSpPr txBox="1"/>
          <p:nvPr/>
        </p:nvSpPr>
        <p:spPr>
          <a:xfrm>
            <a:off x="1028700" y="1753744"/>
            <a:ext cx="6099586" cy="369332"/>
          </a:xfrm>
          <a:prstGeom prst="rect">
            <a:avLst/>
          </a:prstGeom>
          <a:noFill/>
        </p:spPr>
        <p:txBody>
          <a:bodyPr wrap="square">
            <a:spAutoFit/>
          </a:bodyPr>
          <a:lstStyle/>
          <a:p>
            <a:pPr algn="l"/>
            <a:r>
              <a:rPr lang="en-IN" b="0" i="0" dirty="0">
                <a:solidFill>
                  <a:srgbClr val="212121"/>
                </a:solidFill>
                <a:effectLst/>
                <a:latin typeface="Roboto" panose="02000000000000000000" pitchFamily="2" charset="0"/>
              </a:rPr>
              <a:t>Box Plots</a:t>
            </a:r>
          </a:p>
        </p:txBody>
      </p:sp>
      <p:pic>
        <p:nvPicPr>
          <p:cNvPr id="8194" name="Picture 2">
            <a:extLst>
              <a:ext uri="{FF2B5EF4-FFF2-40B4-BE49-F238E27FC236}">
                <a16:creationId xmlns:a16="http://schemas.microsoft.com/office/drawing/2014/main" id="{44C7156F-C3F2-24CA-CD27-BFC0D935C8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005" y="1651380"/>
            <a:ext cx="10771990" cy="4800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3855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8" name="TextBox 7">
            <a:extLst>
              <a:ext uri="{FF2B5EF4-FFF2-40B4-BE49-F238E27FC236}">
                <a16:creationId xmlns:a16="http://schemas.microsoft.com/office/drawing/2014/main" id="{2F77826B-1474-9BB1-4F33-9C099614EAFC}"/>
              </a:ext>
            </a:extLst>
          </p:cNvPr>
          <p:cNvSpPr txBox="1"/>
          <p:nvPr/>
        </p:nvSpPr>
        <p:spPr>
          <a:xfrm>
            <a:off x="769170" y="1019313"/>
            <a:ext cx="10394127" cy="338554"/>
          </a:xfrm>
          <a:prstGeom prst="rect">
            <a:avLst/>
          </a:prstGeom>
          <a:noFill/>
        </p:spPr>
        <p:txBody>
          <a:bodyPr wrap="square">
            <a:spAutoFit/>
          </a:bodyPr>
          <a:lstStyle/>
          <a:p>
            <a:pPr marL="342900" indent="-342900">
              <a:buFont typeface="Wingdings" pitchFamily="2" charset="2"/>
              <a:buChar char="q"/>
            </a:pPr>
            <a:r>
              <a:rPr lang="en-IN" sz="1600" b="0" i="0" dirty="0">
                <a:solidFill>
                  <a:srgbClr val="212121"/>
                </a:solidFill>
                <a:effectLst/>
                <a:latin typeface="Times New Roman" panose="02020603050405020304" pitchFamily="18" charset="0"/>
                <a:cs typeface="Times New Roman" panose="02020603050405020304" pitchFamily="18" charset="0"/>
              </a:rPr>
              <a:t>Transform Categorical features into Binary features &amp; Merge numerical and binary features into one data set</a:t>
            </a:r>
            <a:r>
              <a:rPr lang="en-IN" sz="1600" dirty="0">
                <a:solidFill>
                  <a:srgbClr val="212121"/>
                </a:solidFill>
                <a:latin typeface="Times New Roman" panose="02020603050405020304" pitchFamily="18" charset="0"/>
                <a:cs typeface="Times New Roman" panose="02020603050405020304" pitchFamily="18" charset="0"/>
              </a:rPr>
              <a:t> :</a:t>
            </a:r>
            <a:endParaRPr lang="en-IN" sz="1600" b="0" i="0" dirty="0">
              <a:solidFill>
                <a:srgbClr val="212121"/>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D590F7F-AB0F-AF46-C951-436EDA2B8178}"/>
              </a:ext>
            </a:extLst>
          </p:cNvPr>
          <p:cNvSpPr txBox="1"/>
          <p:nvPr/>
        </p:nvSpPr>
        <p:spPr>
          <a:xfrm>
            <a:off x="843024" y="5915209"/>
            <a:ext cx="6100548" cy="369332"/>
          </a:xfrm>
          <a:prstGeom prst="rect">
            <a:avLst/>
          </a:prstGeom>
          <a:noFill/>
        </p:spPr>
        <p:txBody>
          <a:bodyPr wrap="square">
            <a:spAutoFit/>
          </a:bodyPr>
          <a:lstStyle/>
          <a:p>
            <a:r>
              <a:rPr lang="en-IN" dirty="0">
                <a:solidFill>
                  <a:srgbClr val="212121"/>
                </a:solidFill>
                <a:latin typeface="Roboto" panose="02000000000000000000" pitchFamily="2" charset="0"/>
              </a:rPr>
              <a:t>Train set: (1338, 9)</a:t>
            </a:r>
            <a:endParaRPr lang="en-US" dirty="0">
              <a:solidFill>
                <a:srgbClr val="212121"/>
              </a:solidFill>
              <a:latin typeface="Roboto" panose="02000000000000000000" pitchFamily="2" charset="0"/>
            </a:endParaRPr>
          </a:p>
        </p:txBody>
      </p:sp>
      <p:pic>
        <p:nvPicPr>
          <p:cNvPr id="10" name="Picture 9">
            <a:extLst>
              <a:ext uri="{FF2B5EF4-FFF2-40B4-BE49-F238E27FC236}">
                <a16:creationId xmlns:a16="http://schemas.microsoft.com/office/drawing/2014/main" id="{5F55A7F0-3DD3-0C33-48FF-DF94DF042E4E}"/>
              </a:ext>
            </a:extLst>
          </p:cNvPr>
          <p:cNvPicPr>
            <a:picLocks noChangeAspect="1"/>
          </p:cNvPicPr>
          <p:nvPr/>
        </p:nvPicPr>
        <p:blipFill>
          <a:blip r:embed="rId2"/>
          <a:stretch>
            <a:fillRect/>
          </a:stretch>
        </p:blipFill>
        <p:spPr>
          <a:xfrm>
            <a:off x="905867" y="1490723"/>
            <a:ext cx="10134599" cy="4443500"/>
          </a:xfrm>
          <a:prstGeom prst="rect">
            <a:avLst/>
          </a:prstGeom>
        </p:spPr>
      </p:pic>
    </p:spTree>
    <p:extLst>
      <p:ext uri="{BB962C8B-B14F-4D97-AF65-F5344CB8AC3E}">
        <p14:creationId xmlns:p14="http://schemas.microsoft.com/office/powerpoint/2010/main" val="8059114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latin typeface="Times New Roman" panose="02020603050405020304" pitchFamily="18" charset="0"/>
                <a:cs typeface="Times New Roman" panose="02020603050405020304" pitchFamily="18" charset="0"/>
              </a:rPr>
              <a:t>Exploratory</a:t>
            </a:r>
            <a:r>
              <a:rPr lang="en-US" sz="2000" u="sng" dirty="0">
                <a:latin typeface="Times New Roman" panose="02020603050405020304" pitchFamily="18" charset="0"/>
                <a:cs typeface="Times New Roman" panose="02020603050405020304" pitchFamily="18" charset="0"/>
              </a:rPr>
              <a:t> Data Analysis (EDA)</a:t>
            </a:r>
          </a:p>
        </p:txBody>
      </p:sp>
      <p:sp>
        <p:nvSpPr>
          <p:cNvPr id="15" name="TextBox 14">
            <a:extLst>
              <a:ext uri="{FF2B5EF4-FFF2-40B4-BE49-F238E27FC236}">
                <a16:creationId xmlns:a16="http://schemas.microsoft.com/office/drawing/2014/main" id="{821DE8EC-BB10-1EFA-153E-B47FE183AC3E}"/>
              </a:ext>
            </a:extLst>
          </p:cNvPr>
          <p:cNvSpPr txBox="1"/>
          <p:nvPr/>
        </p:nvSpPr>
        <p:spPr>
          <a:xfrm>
            <a:off x="605050" y="991219"/>
            <a:ext cx="10558250" cy="646331"/>
          </a:xfrm>
          <a:prstGeom prst="rect">
            <a:avLst/>
          </a:prstGeom>
          <a:noFill/>
        </p:spPr>
        <p:txBody>
          <a:bodyPr wrap="square">
            <a:spAutoFit/>
          </a:bodyPr>
          <a:lstStyle/>
          <a:p>
            <a:pPr algn="just"/>
            <a:r>
              <a:rPr lang="en-IN" b="0" i="0" dirty="0">
                <a:solidFill>
                  <a:srgbClr val="212121"/>
                </a:solidFill>
                <a:effectLst/>
                <a:latin typeface="Times New Roman" panose="02020603050405020304" pitchFamily="18" charset="0"/>
                <a:cs typeface="Times New Roman" panose="02020603050405020304" pitchFamily="18" charset="0"/>
              </a:rPr>
              <a:t>Looking at the distribution of the numerical features right from the beginning, we can notice that "charges" is skewed as well. To help normalize this variable, a log transformation will be applied to "charges".</a:t>
            </a:r>
            <a:endParaRPr lang="en-US" dirty="0">
              <a:latin typeface="Times New Roman" panose="02020603050405020304" pitchFamily="18" charset="0"/>
              <a:cs typeface="Times New Roman" panose="02020603050405020304" pitchFamily="18" charset="0"/>
            </a:endParaRPr>
          </a:p>
        </p:txBody>
      </p:sp>
      <p:pic>
        <p:nvPicPr>
          <p:cNvPr id="10242" name="Picture 2">
            <a:extLst>
              <a:ext uri="{FF2B5EF4-FFF2-40B4-BE49-F238E27FC236}">
                <a16:creationId xmlns:a16="http://schemas.microsoft.com/office/drawing/2014/main" id="{AD054CF5-C9AA-16D1-F0B9-168CDA5920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4250" y="1719438"/>
            <a:ext cx="8543500" cy="4701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2869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58E38A4-F699-490C-8D1F-E8AD332D9B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39C6AAB-48AC-41A3-95C2-6BF83715DF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F6EE861B-7D2F-4B7C-A6E3-5937E81B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903" y="159026"/>
            <a:ext cx="5778697" cy="6542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6835423" y="261841"/>
            <a:ext cx="4618836" cy="859547"/>
          </a:xfrm>
        </p:spPr>
        <p:txBody>
          <a:bodyPr vert="horz" lIns="91440" tIns="45720" rIns="91440" bIns="45720" rtlCol="0" anchor="b">
            <a:normAutofit/>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Modeling Overview</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ED500FE3-EA58-076E-8309-3AF1BB82514C}"/>
              </a:ext>
            </a:extLst>
          </p:cNvPr>
          <p:cNvSpPr txBox="1"/>
          <p:nvPr/>
        </p:nvSpPr>
        <p:spPr>
          <a:xfrm>
            <a:off x="7090599" y="1305210"/>
            <a:ext cx="4618836" cy="4493532"/>
          </a:xfrm>
          <a:prstGeom prst="rect">
            <a:avLst/>
          </a:prstGeom>
        </p:spPr>
        <p:txBody>
          <a:bodyPr vert="horz" lIns="91440" tIns="45720" rIns="91440" bIns="45720" rtlCol="0" anchor="t">
            <a:normAutofit/>
          </a:bodyPr>
          <a:lstStyle/>
          <a:p>
            <a:pPr marL="285750" indent="-285750">
              <a:spcAft>
                <a:spcPts val="600"/>
              </a:spcAft>
              <a:buFont typeface="Wingdings" pitchFamily="2" charset="2"/>
              <a:buChar char="§"/>
            </a:pPr>
            <a:r>
              <a:rPr lang="en-US" sz="1600" b="0" i="0" dirty="0">
                <a:effectLst/>
                <a:latin typeface="Times New Roman" panose="02020603050405020304" pitchFamily="18" charset="0"/>
                <a:cs typeface="Times New Roman" panose="02020603050405020304" pitchFamily="18" charset="0"/>
              </a:rPr>
              <a:t>Linear Regression</a:t>
            </a:r>
          </a:p>
          <a:p>
            <a:pPr marL="285750" indent="-285750">
              <a:spcAft>
                <a:spcPts val="600"/>
              </a:spcAft>
              <a:buFont typeface="Wingdings" pitchFamily="2" charset="2"/>
              <a:buChar char="§"/>
            </a:pPr>
            <a:endParaRPr lang="en-US" sz="1600" b="0" i="0" dirty="0">
              <a:effectLst/>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
            </a:pPr>
            <a:r>
              <a:rPr lang="en-US" sz="1600" b="0" i="0" dirty="0">
                <a:effectLst/>
                <a:latin typeface="Times New Roman" panose="02020603050405020304" pitchFamily="18" charset="0"/>
                <a:cs typeface="Times New Roman" panose="02020603050405020304" pitchFamily="18" charset="0"/>
              </a:rPr>
              <a:t>Ridge Regression</a:t>
            </a:r>
          </a:p>
          <a:p>
            <a:pPr marL="285750" indent="-285750">
              <a:spcAft>
                <a:spcPts val="600"/>
              </a:spcAft>
              <a:buFont typeface="Wingdings" pitchFamily="2" charset="2"/>
              <a:buChar char="§"/>
            </a:pPr>
            <a:endParaRPr lang="en-US" sz="1600" b="0" i="0" dirty="0">
              <a:effectLst/>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
            </a:pPr>
            <a:r>
              <a:rPr lang="en-US" sz="1600" b="0" i="0" dirty="0">
                <a:effectLst/>
                <a:latin typeface="Times New Roman" panose="02020603050405020304" pitchFamily="18" charset="0"/>
                <a:cs typeface="Times New Roman" panose="02020603050405020304" pitchFamily="18" charset="0"/>
              </a:rPr>
              <a:t>Lasso Regression</a:t>
            </a:r>
          </a:p>
          <a:p>
            <a:pPr>
              <a:spcAft>
                <a:spcPts val="600"/>
              </a:spcAft>
            </a:pPr>
            <a:endParaRPr lang="en-US" sz="1600" b="0" i="0" dirty="0">
              <a:effectLst/>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
            </a:pPr>
            <a:r>
              <a:rPr lang="en-US" sz="1600" b="0" i="0" dirty="0">
                <a:effectLst/>
                <a:latin typeface="Times New Roman" panose="02020603050405020304" pitchFamily="18" charset="0"/>
                <a:cs typeface="Times New Roman" panose="02020603050405020304" pitchFamily="18" charset="0"/>
              </a:rPr>
              <a:t>Random Forest Regressor</a:t>
            </a:r>
          </a:p>
          <a:p>
            <a:pPr marL="285750" indent="-285750">
              <a:spcAft>
                <a:spcPts val="600"/>
              </a:spcAft>
              <a:buFont typeface="Wingdings" pitchFamily="2" charset="2"/>
              <a:buChar char="§"/>
            </a:pPr>
            <a:endParaRPr lang="en-US" sz="1600" b="0" i="0" dirty="0">
              <a:effectLst/>
              <a:latin typeface="Times New Roman" panose="02020603050405020304" pitchFamily="18" charset="0"/>
              <a:cs typeface="Times New Roman" panose="02020603050405020304" pitchFamily="18" charset="0"/>
            </a:endParaRPr>
          </a:p>
          <a:p>
            <a:pPr marL="285750" indent="-285750">
              <a:spcAft>
                <a:spcPts val="600"/>
              </a:spcAft>
              <a:buFont typeface="Wingdings" pitchFamily="2" charset="2"/>
              <a:buChar char="§"/>
            </a:pPr>
            <a:r>
              <a:rPr lang="en-US" sz="1600" b="0" i="0" dirty="0">
                <a:effectLst/>
                <a:latin typeface="Times New Roman" panose="02020603050405020304" pitchFamily="18" charset="0"/>
                <a:cs typeface="Times New Roman" panose="02020603050405020304" pitchFamily="18" charset="0"/>
              </a:rPr>
              <a:t>XGBoost Regressor</a:t>
            </a:r>
          </a:p>
          <a:p>
            <a:pPr>
              <a:spcAft>
                <a:spcPts val="600"/>
              </a:spcAft>
            </a:pPr>
            <a:endParaRPr lang="en-US" sz="1600" b="0" i="0" dirty="0">
              <a:effectLst/>
              <a:latin typeface="Times New Roman" panose="02020603050405020304" pitchFamily="18" charset="0"/>
              <a:cs typeface="Times New Roman" panose="02020603050405020304" pitchFamily="18" charset="0"/>
            </a:endParaRPr>
          </a:p>
          <a:p>
            <a:pPr>
              <a:spcAft>
                <a:spcPts val="600"/>
              </a:spcAft>
            </a:pPr>
            <a:r>
              <a:rPr lang="en-US" sz="1600" b="0" i="0" dirty="0">
                <a:effectLst/>
                <a:latin typeface="Times New Roman" panose="02020603050405020304" pitchFamily="18" charset="0"/>
                <a:cs typeface="Times New Roman" panose="02020603050405020304" pitchFamily="18" charset="0"/>
              </a:rPr>
              <a:t>To measure model performance and their predictions the RMSE and R^{2} scores will be used</a:t>
            </a:r>
            <a:r>
              <a:rPr lang="en-US" sz="1600" dirty="0">
                <a:latin typeface="Times New Roman" panose="02020603050405020304" pitchFamily="18" charset="0"/>
                <a:cs typeface="Times New Roman" panose="02020603050405020304" pitchFamily="18" charset="0"/>
              </a:rPr>
              <a:t>.</a:t>
            </a:r>
            <a:endParaRPr lang="en-US" sz="1600" b="0" i="0" dirty="0">
              <a:effectLst/>
              <a:latin typeface="Times New Roman" panose="02020603050405020304" pitchFamily="18" charset="0"/>
              <a:cs typeface="Times New Roman" panose="02020603050405020304" pitchFamily="18" charset="0"/>
            </a:endParaRPr>
          </a:p>
        </p:txBody>
      </p:sp>
      <p:pic>
        <p:nvPicPr>
          <p:cNvPr id="7" name="Picture 6" descr="Arrows going up">
            <a:extLst>
              <a:ext uri="{FF2B5EF4-FFF2-40B4-BE49-F238E27FC236}">
                <a16:creationId xmlns:a16="http://schemas.microsoft.com/office/drawing/2014/main" id="{A0F6BCB0-0717-FF8E-5564-6D5FDF19E571}"/>
              </a:ext>
            </a:extLst>
          </p:cNvPr>
          <p:cNvPicPr>
            <a:picLocks noChangeAspect="1"/>
          </p:cNvPicPr>
          <p:nvPr/>
        </p:nvPicPr>
        <p:blipFill rotWithShape="1">
          <a:blip r:embed="rId2">
            <a:alphaModFix/>
          </a:blip>
          <a:srcRect l="23577" r="2425" b="2"/>
          <a:stretch/>
        </p:blipFill>
        <p:spPr>
          <a:xfrm>
            <a:off x="1682" y="10"/>
            <a:ext cx="6096000" cy="6857990"/>
          </a:xfrm>
          <a:prstGeom prst="rect">
            <a:avLst/>
          </a:prstGeom>
        </p:spPr>
      </p:pic>
      <p:grpSp>
        <p:nvGrpSpPr>
          <p:cNvPr id="17" name="Group 16">
            <a:extLst>
              <a:ext uri="{FF2B5EF4-FFF2-40B4-BE49-F238E27FC236}">
                <a16:creationId xmlns:a16="http://schemas.microsoft.com/office/drawing/2014/main" id="{53745597-CF0F-4C14-83C4-612B382A90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10258" y="5849932"/>
            <a:ext cx="867485" cy="115439"/>
            <a:chOff x="8910933" y="1861308"/>
            <a:chExt cx="867485" cy="115439"/>
          </a:xfrm>
        </p:grpSpPr>
        <p:sp>
          <p:nvSpPr>
            <p:cNvPr id="18" name="Rectangle 17">
              <a:extLst>
                <a:ext uri="{FF2B5EF4-FFF2-40B4-BE49-F238E27FC236}">
                  <a16:creationId xmlns:a16="http://schemas.microsoft.com/office/drawing/2014/main" id="{471CB755-D435-4BD8-A3DB-B304ED0E74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19" name="Straight Connector 18">
              <a:extLst>
                <a:ext uri="{FF2B5EF4-FFF2-40B4-BE49-F238E27FC236}">
                  <a16:creationId xmlns:a16="http://schemas.microsoft.com/office/drawing/2014/main" id="{0B7F2CAE-48A1-4EAD-BDD1-4DA217AC0F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8FB73A0-9D61-4989-BA5F-7EF6308D86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26446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Modeling Overview</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D72E21D-CCEC-47EC-FD98-74BE49BABA2D}"/>
              </a:ext>
            </a:extLst>
          </p:cNvPr>
          <p:cNvSpPr txBox="1"/>
          <p:nvPr/>
        </p:nvSpPr>
        <p:spPr>
          <a:xfrm>
            <a:off x="521746" y="1059021"/>
            <a:ext cx="2221454" cy="338554"/>
          </a:xfrm>
          <a:prstGeom prst="rect">
            <a:avLst/>
          </a:prstGeom>
          <a:noFill/>
        </p:spPr>
        <p:txBody>
          <a:bodyPr wrap="square">
            <a:spAutoFit/>
          </a:bodyPr>
          <a:lstStyle/>
          <a:p>
            <a:pPr algn="l"/>
            <a:r>
              <a:rPr lang="en-IN" sz="1600" b="0" i="0" dirty="0">
                <a:solidFill>
                  <a:srgbClr val="212121"/>
                </a:solidFill>
                <a:effectLst/>
                <a:latin typeface="Times New Roman" panose="02020603050405020304" pitchFamily="18" charset="0"/>
                <a:cs typeface="Times New Roman" panose="02020603050405020304" pitchFamily="18" charset="0"/>
              </a:rPr>
              <a:t>Linear Regression:</a:t>
            </a:r>
          </a:p>
        </p:txBody>
      </p:sp>
      <p:pic>
        <p:nvPicPr>
          <p:cNvPr id="12290" name="Picture 2">
            <a:extLst>
              <a:ext uri="{FF2B5EF4-FFF2-40B4-BE49-F238E27FC236}">
                <a16:creationId xmlns:a16="http://schemas.microsoft.com/office/drawing/2014/main" id="{0CBB2D74-0DDC-8D93-14F1-29FB379457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745" y="1397575"/>
            <a:ext cx="5179807" cy="42071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904ED62-DC5A-49F3-9DB8-5AF873DEDFBE}"/>
              </a:ext>
            </a:extLst>
          </p:cNvPr>
          <p:cNvPicPr>
            <a:picLocks noChangeAspect="1"/>
          </p:cNvPicPr>
          <p:nvPr/>
        </p:nvPicPr>
        <p:blipFill>
          <a:blip r:embed="rId3"/>
          <a:stretch>
            <a:fillRect/>
          </a:stretch>
        </p:blipFill>
        <p:spPr>
          <a:xfrm>
            <a:off x="543945" y="5692511"/>
            <a:ext cx="3136900" cy="745414"/>
          </a:xfrm>
          <a:prstGeom prst="rect">
            <a:avLst/>
          </a:prstGeom>
        </p:spPr>
      </p:pic>
      <p:sp>
        <p:nvSpPr>
          <p:cNvPr id="10" name="TextBox 9">
            <a:extLst>
              <a:ext uri="{FF2B5EF4-FFF2-40B4-BE49-F238E27FC236}">
                <a16:creationId xmlns:a16="http://schemas.microsoft.com/office/drawing/2014/main" id="{5CD0EF01-A812-1763-40F5-D690C46FC3D6}"/>
              </a:ext>
            </a:extLst>
          </p:cNvPr>
          <p:cNvSpPr txBox="1"/>
          <p:nvPr/>
        </p:nvSpPr>
        <p:spPr>
          <a:xfrm>
            <a:off x="6126971" y="1059021"/>
            <a:ext cx="1995061" cy="338554"/>
          </a:xfrm>
          <a:prstGeom prst="rect">
            <a:avLst/>
          </a:prstGeom>
          <a:noFill/>
        </p:spPr>
        <p:txBody>
          <a:bodyPr wrap="square">
            <a:spAutoFit/>
          </a:bodyPr>
          <a:lstStyle/>
          <a:p>
            <a:pPr>
              <a:spcAft>
                <a:spcPts val="600"/>
              </a:spcAft>
            </a:pPr>
            <a:r>
              <a:rPr lang="en-US" sz="1600" dirty="0">
                <a:solidFill>
                  <a:srgbClr val="212121"/>
                </a:solidFill>
                <a:latin typeface="Times New Roman" panose="02020603050405020304" pitchFamily="18" charset="0"/>
                <a:cs typeface="Times New Roman" panose="02020603050405020304" pitchFamily="18" charset="0"/>
              </a:rPr>
              <a:t>Ridge Regression:</a:t>
            </a:r>
          </a:p>
        </p:txBody>
      </p:sp>
      <p:pic>
        <p:nvPicPr>
          <p:cNvPr id="11" name="Picture 10">
            <a:extLst>
              <a:ext uri="{FF2B5EF4-FFF2-40B4-BE49-F238E27FC236}">
                <a16:creationId xmlns:a16="http://schemas.microsoft.com/office/drawing/2014/main" id="{003583BE-850F-875B-EAD7-D925CD0A228F}"/>
              </a:ext>
            </a:extLst>
          </p:cNvPr>
          <p:cNvPicPr>
            <a:picLocks noChangeAspect="1"/>
          </p:cNvPicPr>
          <p:nvPr/>
        </p:nvPicPr>
        <p:blipFill>
          <a:blip r:embed="rId4"/>
          <a:stretch>
            <a:fillRect/>
          </a:stretch>
        </p:blipFill>
        <p:spPr>
          <a:xfrm>
            <a:off x="6236225" y="5714025"/>
            <a:ext cx="2940056" cy="723900"/>
          </a:xfrm>
          <a:prstGeom prst="rect">
            <a:avLst/>
          </a:prstGeom>
        </p:spPr>
      </p:pic>
      <p:pic>
        <p:nvPicPr>
          <p:cNvPr id="12292" name="Picture 4">
            <a:extLst>
              <a:ext uri="{FF2B5EF4-FFF2-40B4-BE49-F238E27FC236}">
                <a16:creationId xmlns:a16="http://schemas.microsoft.com/office/drawing/2014/main" id="{27B79CC9-C8A9-1ABB-DF90-E79B407F94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6971" y="1397576"/>
            <a:ext cx="5415991" cy="4207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9530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Modeling Overview</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D72E21D-CCEC-47EC-FD98-74BE49BABA2D}"/>
              </a:ext>
            </a:extLst>
          </p:cNvPr>
          <p:cNvSpPr txBox="1"/>
          <p:nvPr/>
        </p:nvSpPr>
        <p:spPr>
          <a:xfrm>
            <a:off x="521746" y="1059021"/>
            <a:ext cx="2221454" cy="338554"/>
          </a:xfrm>
          <a:prstGeom prst="rect">
            <a:avLst/>
          </a:prstGeom>
          <a:noFill/>
        </p:spPr>
        <p:txBody>
          <a:bodyPr wrap="square">
            <a:spAutoFit/>
          </a:bodyPr>
          <a:lstStyle/>
          <a:p>
            <a:pPr algn="l"/>
            <a:r>
              <a:rPr lang="en-IN" sz="1600" b="0" i="0" dirty="0">
                <a:solidFill>
                  <a:srgbClr val="212121"/>
                </a:solidFill>
                <a:effectLst/>
                <a:latin typeface="Times New Roman" panose="02020603050405020304" pitchFamily="18" charset="0"/>
                <a:cs typeface="Times New Roman" panose="02020603050405020304" pitchFamily="18" charset="0"/>
              </a:rPr>
              <a:t>Lasso Regression:</a:t>
            </a:r>
          </a:p>
        </p:txBody>
      </p:sp>
      <p:sp>
        <p:nvSpPr>
          <p:cNvPr id="10" name="TextBox 9">
            <a:extLst>
              <a:ext uri="{FF2B5EF4-FFF2-40B4-BE49-F238E27FC236}">
                <a16:creationId xmlns:a16="http://schemas.microsoft.com/office/drawing/2014/main" id="{5CD0EF01-A812-1763-40F5-D690C46FC3D6}"/>
              </a:ext>
            </a:extLst>
          </p:cNvPr>
          <p:cNvSpPr txBox="1"/>
          <p:nvPr/>
        </p:nvSpPr>
        <p:spPr>
          <a:xfrm>
            <a:off x="6126971" y="1059021"/>
            <a:ext cx="3049310" cy="338554"/>
          </a:xfrm>
          <a:prstGeom prst="rect">
            <a:avLst/>
          </a:prstGeom>
          <a:noFill/>
        </p:spPr>
        <p:txBody>
          <a:bodyPr wrap="square">
            <a:spAutoFit/>
          </a:bodyPr>
          <a:lstStyle/>
          <a:p>
            <a:pPr>
              <a:spcAft>
                <a:spcPts val="600"/>
              </a:spcAft>
            </a:pPr>
            <a:r>
              <a:rPr lang="en-US" sz="1600" dirty="0">
                <a:solidFill>
                  <a:srgbClr val="212121"/>
                </a:solidFill>
                <a:latin typeface="Times New Roman" panose="02020603050405020304" pitchFamily="18" charset="0"/>
                <a:cs typeface="Times New Roman" panose="02020603050405020304" pitchFamily="18" charset="0"/>
              </a:rPr>
              <a:t>Random Forest Regressor:</a:t>
            </a:r>
          </a:p>
        </p:txBody>
      </p:sp>
      <p:pic>
        <p:nvPicPr>
          <p:cNvPr id="3" name="Picture 2">
            <a:extLst>
              <a:ext uri="{FF2B5EF4-FFF2-40B4-BE49-F238E27FC236}">
                <a16:creationId xmlns:a16="http://schemas.microsoft.com/office/drawing/2014/main" id="{02FBE03E-A61F-BFA6-07B9-7E5AC972A165}"/>
              </a:ext>
            </a:extLst>
          </p:cNvPr>
          <p:cNvPicPr>
            <a:picLocks noChangeAspect="1"/>
          </p:cNvPicPr>
          <p:nvPr/>
        </p:nvPicPr>
        <p:blipFill>
          <a:blip r:embed="rId2"/>
          <a:stretch>
            <a:fillRect/>
          </a:stretch>
        </p:blipFill>
        <p:spPr>
          <a:xfrm>
            <a:off x="521745" y="5657377"/>
            <a:ext cx="3111500" cy="825500"/>
          </a:xfrm>
          <a:prstGeom prst="rect">
            <a:avLst/>
          </a:prstGeom>
        </p:spPr>
      </p:pic>
      <p:pic>
        <p:nvPicPr>
          <p:cNvPr id="14338" name="Picture 2">
            <a:extLst>
              <a:ext uri="{FF2B5EF4-FFF2-40B4-BE49-F238E27FC236}">
                <a16:creationId xmlns:a16="http://schemas.microsoft.com/office/drawing/2014/main" id="{794BD45A-80EE-1C6A-C569-A89AD2A617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46" y="1397575"/>
            <a:ext cx="5455671" cy="42071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CD48CC8-D98A-A44B-43DD-598242FE31E3}"/>
              </a:ext>
            </a:extLst>
          </p:cNvPr>
          <p:cNvPicPr>
            <a:picLocks noChangeAspect="1"/>
          </p:cNvPicPr>
          <p:nvPr/>
        </p:nvPicPr>
        <p:blipFill>
          <a:blip r:embed="rId4"/>
          <a:stretch>
            <a:fillRect/>
          </a:stretch>
        </p:blipFill>
        <p:spPr>
          <a:xfrm>
            <a:off x="6126971" y="5570121"/>
            <a:ext cx="3898900" cy="850900"/>
          </a:xfrm>
          <a:prstGeom prst="rect">
            <a:avLst/>
          </a:prstGeom>
        </p:spPr>
      </p:pic>
      <p:pic>
        <p:nvPicPr>
          <p:cNvPr id="14340" name="Picture 4">
            <a:extLst>
              <a:ext uri="{FF2B5EF4-FFF2-40B4-BE49-F238E27FC236}">
                <a16:creationId xmlns:a16="http://schemas.microsoft.com/office/drawing/2014/main" id="{E83373CE-C831-8DC4-5596-B3DFCDF801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1397574"/>
            <a:ext cx="5455670" cy="4207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7419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Modeling Overview</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5D72E21D-CCEC-47EC-FD98-74BE49BABA2D}"/>
              </a:ext>
            </a:extLst>
          </p:cNvPr>
          <p:cNvSpPr txBox="1"/>
          <p:nvPr/>
        </p:nvSpPr>
        <p:spPr>
          <a:xfrm>
            <a:off x="521746" y="1059021"/>
            <a:ext cx="2221454" cy="338554"/>
          </a:xfrm>
          <a:prstGeom prst="rect">
            <a:avLst/>
          </a:prstGeom>
          <a:noFill/>
        </p:spPr>
        <p:txBody>
          <a:bodyPr wrap="square">
            <a:spAutoFit/>
          </a:bodyPr>
          <a:lstStyle/>
          <a:p>
            <a:r>
              <a:rPr lang="en-IN" sz="1600" b="0" i="0" dirty="0">
                <a:solidFill>
                  <a:srgbClr val="212121"/>
                </a:solidFill>
                <a:effectLst/>
                <a:latin typeface="Times New Roman" panose="02020603050405020304" pitchFamily="18" charset="0"/>
                <a:cs typeface="Times New Roman" panose="02020603050405020304" pitchFamily="18" charset="0"/>
              </a:rPr>
              <a:t>XGBoost Regression:</a:t>
            </a:r>
          </a:p>
        </p:txBody>
      </p:sp>
      <p:pic>
        <p:nvPicPr>
          <p:cNvPr id="6" name="Picture 5">
            <a:extLst>
              <a:ext uri="{FF2B5EF4-FFF2-40B4-BE49-F238E27FC236}">
                <a16:creationId xmlns:a16="http://schemas.microsoft.com/office/drawing/2014/main" id="{FCE6AA3B-C013-D29E-7830-F5431E3C933A}"/>
              </a:ext>
            </a:extLst>
          </p:cNvPr>
          <p:cNvPicPr>
            <a:picLocks noChangeAspect="1"/>
          </p:cNvPicPr>
          <p:nvPr/>
        </p:nvPicPr>
        <p:blipFill>
          <a:blip r:embed="rId2"/>
          <a:stretch>
            <a:fillRect/>
          </a:stretch>
        </p:blipFill>
        <p:spPr>
          <a:xfrm>
            <a:off x="521746" y="5557421"/>
            <a:ext cx="3251200" cy="863600"/>
          </a:xfrm>
          <a:prstGeom prst="rect">
            <a:avLst/>
          </a:prstGeom>
        </p:spPr>
      </p:pic>
      <p:pic>
        <p:nvPicPr>
          <p:cNvPr id="16386" name="Picture 2">
            <a:extLst>
              <a:ext uri="{FF2B5EF4-FFF2-40B4-BE49-F238E27FC236}">
                <a16:creationId xmlns:a16="http://schemas.microsoft.com/office/drawing/2014/main" id="{89224F48-3D8F-9F5C-9B98-CB8756B39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47" y="1397576"/>
            <a:ext cx="5394317" cy="41598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26B76767-0277-60EA-10E4-26A02AD8FAAE}"/>
              </a:ext>
            </a:extLst>
          </p:cNvPr>
          <p:cNvPicPr>
            <a:picLocks noChangeAspect="1"/>
          </p:cNvPicPr>
          <p:nvPr/>
        </p:nvPicPr>
        <p:blipFill>
          <a:blip r:embed="rId4"/>
          <a:stretch>
            <a:fillRect/>
          </a:stretch>
        </p:blipFill>
        <p:spPr>
          <a:xfrm>
            <a:off x="6814924" y="1696621"/>
            <a:ext cx="4165600" cy="3022600"/>
          </a:xfrm>
          <a:prstGeom prst="rect">
            <a:avLst/>
          </a:prstGeom>
        </p:spPr>
      </p:pic>
    </p:spTree>
    <p:extLst>
      <p:ext uri="{BB962C8B-B14F-4D97-AF65-F5344CB8AC3E}">
        <p14:creationId xmlns:p14="http://schemas.microsoft.com/office/powerpoint/2010/main" val="4030507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 on document with pen">
            <a:extLst>
              <a:ext uri="{FF2B5EF4-FFF2-40B4-BE49-F238E27FC236}">
                <a16:creationId xmlns:a16="http://schemas.microsoft.com/office/drawing/2014/main" id="{B3D0CEC0-3DEA-A44C-2E20-625203360480}"/>
              </a:ext>
            </a:extLst>
          </p:cNvPr>
          <p:cNvPicPr>
            <a:picLocks noChangeAspect="1"/>
          </p:cNvPicPr>
          <p:nvPr/>
        </p:nvPicPr>
        <p:blipFill rotWithShape="1">
          <a:blip r:embed="rId2">
            <a:alphaModFix amt="40000"/>
          </a:blip>
          <a:srcRect t="1439" b="14148"/>
          <a:stretch/>
        </p:blipFill>
        <p:spPr>
          <a:xfrm>
            <a:off x="20" y="10"/>
            <a:ext cx="12191979" cy="6869638"/>
          </a:xfrm>
          <a:prstGeom prst="rect">
            <a:avLst/>
          </a:prstGeom>
        </p:spPr>
      </p:pic>
      <p:sp>
        <p:nvSpPr>
          <p:cNvPr id="2" name="Title 1">
            <a:extLst>
              <a:ext uri="{FF2B5EF4-FFF2-40B4-BE49-F238E27FC236}">
                <a16:creationId xmlns:a16="http://schemas.microsoft.com/office/drawing/2014/main" id="{B426EA35-6806-27FE-C411-AEDF3580E7D4}"/>
              </a:ext>
            </a:extLst>
          </p:cNvPr>
          <p:cNvSpPr>
            <a:spLocks noGrp="1"/>
          </p:cNvSpPr>
          <p:nvPr>
            <p:ph type="title"/>
          </p:nvPr>
        </p:nvSpPr>
        <p:spPr>
          <a:xfrm>
            <a:off x="1736784" y="950348"/>
            <a:ext cx="8718430" cy="774853"/>
          </a:xfrm>
          <a:effectLst>
            <a:outerShdw blurRad="50800" dist="12700" dir="2700000" algn="tl" rotWithShape="0">
              <a:prstClr val="black">
                <a:alpha val="40000"/>
              </a:prstClr>
            </a:outerShdw>
          </a:effectLst>
        </p:spPr>
        <p:txBody>
          <a:bodyPr>
            <a:normAutofit/>
          </a:bodyPr>
          <a:lstStyle/>
          <a:p>
            <a:pPr algn="ctr"/>
            <a:r>
              <a:rPr lang="en-US" u="sng" dirty="0">
                <a:solidFill>
                  <a:schemeClr val="tx1"/>
                </a:solidFill>
                <a:latin typeface="Times New Roman" panose="02020603050405020304" pitchFamily="18" charset="0"/>
                <a:cs typeface="Times New Roman" panose="02020603050405020304" pitchFamily="18" charset="0"/>
              </a:rPr>
              <a:t>Bayesian Model - MCMC</a:t>
            </a:r>
          </a:p>
        </p:txBody>
      </p:sp>
      <p:sp>
        <p:nvSpPr>
          <p:cNvPr id="3" name="Content Placeholder 2">
            <a:extLst>
              <a:ext uri="{FF2B5EF4-FFF2-40B4-BE49-F238E27FC236}">
                <a16:creationId xmlns:a16="http://schemas.microsoft.com/office/drawing/2014/main" id="{FD19A48A-604F-0C66-ABC9-ACC6724416CD}"/>
              </a:ext>
            </a:extLst>
          </p:cNvPr>
          <p:cNvSpPr>
            <a:spLocks noGrp="1"/>
          </p:cNvSpPr>
          <p:nvPr>
            <p:ph idx="1"/>
          </p:nvPr>
        </p:nvSpPr>
        <p:spPr>
          <a:xfrm>
            <a:off x="771607" y="2161904"/>
            <a:ext cx="10889681" cy="1572450"/>
          </a:xfrm>
          <a:effectLst>
            <a:outerShdw blurRad="50800" dist="12700" dir="2700000" algn="tl" rotWithShape="0">
              <a:prstClr val="black">
                <a:alpha val="40000"/>
              </a:prstClr>
            </a:outerShdw>
          </a:effectLst>
        </p:spPr>
        <p:txBody>
          <a:bodyPr>
            <a:normAutofit lnSpcReduction="10000"/>
          </a:bodyPr>
          <a:lstStyle/>
          <a:p>
            <a:pPr algn="just"/>
            <a:r>
              <a:rPr lang="en-US" sz="1800" dirty="0">
                <a:solidFill>
                  <a:schemeClr val="tx1"/>
                </a:solidFill>
                <a:latin typeface="Times New Roman" panose="02020603050405020304" pitchFamily="18" charset="0"/>
                <a:cs typeface="Times New Roman" panose="02020603050405020304" pitchFamily="18" charset="0"/>
              </a:rPr>
              <a:t>The Bayesian approach, specifically using Markov Chain Monte Carlo (MCMC), is applied in this project for modeling health insurance costs. MCMC is used to estimate posterior distributions of model parameters(intercept &amp; slope), allowing for uncertainty quantification and more robust predictions. The Bayesian approach contrasts with traditional frequentist methods by offering a comprehensive view of parameter uncertainty and incorporating prior knowledge.</a:t>
            </a: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9216285"/>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a:t>
            </a:r>
            <a:r>
              <a:rPr lang="en-US" sz="2400" u="sng" dirty="0">
                <a:solidFill>
                  <a:schemeClr val="tx1"/>
                </a:solidFill>
                <a:latin typeface="Times New Roman" panose="02020603050405020304" pitchFamily="18" charset="0"/>
                <a:cs typeface="Times New Roman" panose="02020603050405020304" pitchFamily="18" charset="0"/>
              </a:rPr>
              <a:t>Methodology</a:t>
            </a:r>
            <a:r>
              <a:rPr lang="en-US" sz="2400" i="0" u="sng" dirty="0">
                <a:solidFill>
                  <a:schemeClr val="tx1"/>
                </a:solidFill>
                <a:effectLst/>
                <a:latin typeface="Times New Roman" panose="02020603050405020304" pitchFamily="18" charset="0"/>
                <a:cs typeface="Times New Roman" panose="02020603050405020304" pitchFamily="18" charset="0"/>
              </a:rPr>
              <a:t>:</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4D5110-8D96-DA10-5857-D8BCA40BD911}"/>
              </a:ext>
            </a:extLst>
          </p:cNvPr>
          <p:cNvSpPr txBox="1"/>
          <p:nvPr/>
        </p:nvSpPr>
        <p:spPr>
          <a:xfrm>
            <a:off x="629322" y="1149282"/>
            <a:ext cx="6099586" cy="400110"/>
          </a:xfrm>
          <a:prstGeom prst="rect">
            <a:avLst/>
          </a:prstGeom>
          <a:noFill/>
        </p:spPr>
        <p:txBody>
          <a:bodyPr wrap="square">
            <a:spAutoFit/>
          </a:bodyPr>
          <a:lstStyle/>
          <a:p>
            <a:r>
              <a:rPr lang="en-IN" sz="2000" b="0" i="0" dirty="0">
                <a:solidFill>
                  <a:srgbClr val="212121"/>
                </a:solidFill>
                <a:effectLst/>
                <a:latin typeface="Times New Roman" panose="02020603050405020304" pitchFamily="18" charset="0"/>
                <a:cs typeface="Times New Roman" panose="02020603050405020304" pitchFamily="18" charset="0"/>
              </a:rPr>
              <a:t>MCMC for Linear Regression Models:</a:t>
            </a:r>
            <a:endParaRPr lang="en-US" sz="20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202990-5F39-3A89-5036-BC5687B98AF3}"/>
              </a:ext>
            </a:extLst>
          </p:cNvPr>
          <p:cNvSpPr txBox="1"/>
          <p:nvPr/>
        </p:nvSpPr>
        <p:spPr>
          <a:xfrm>
            <a:off x="629322" y="1727733"/>
            <a:ext cx="6610574" cy="2923877"/>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Prior Probability (Prior):</a:t>
            </a:r>
          </a:p>
          <a:p>
            <a:endParaRPr lang="en-US"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Before seeing any medical charges data, the prior distributions express our uncertainty about the parameters</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Here, the priors in our model are </a:t>
            </a:r>
            <a:r>
              <a:rPr lang="en-US" dirty="0">
                <a:latin typeface="Times New Roman" panose="02020603050405020304" pitchFamily="18" charset="0"/>
                <a:cs typeface="Times New Roman" panose="02020603050405020304" pitchFamily="18" charset="0"/>
              </a:rPr>
              <a:t>P(Intercept),P(beta)</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These represent our initial beliefs about the intercept and slope (beta) parameters before observing the medical charges data. We are assuming normal distributions with mean 0 and standard deviation 10 as prior distributions for the intercept and beta parameters.</a:t>
            </a:r>
          </a:p>
        </p:txBody>
      </p:sp>
      <p:pic>
        <p:nvPicPr>
          <p:cNvPr id="18438" name="Picture 6">
            <a:extLst>
              <a:ext uri="{FF2B5EF4-FFF2-40B4-BE49-F238E27FC236}">
                <a16:creationId xmlns:a16="http://schemas.microsoft.com/office/drawing/2014/main" id="{29E99E18-1D49-E738-E83E-DA8D2DB01B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0294" y="1349337"/>
            <a:ext cx="4762173" cy="360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065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Magnifying glass showing decling performance">
            <a:extLst>
              <a:ext uri="{FF2B5EF4-FFF2-40B4-BE49-F238E27FC236}">
                <a16:creationId xmlns:a16="http://schemas.microsoft.com/office/drawing/2014/main" id="{FA307C55-09DD-4FBB-303C-EFC0ECCE7552}"/>
              </a:ext>
            </a:extLst>
          </p:cNvPr>
          <p:cNvPicPr>
            <a:picLocks noChangeAspect="1"/>
          </p:cNvPicPr>
          <p:nvPr/>
        </p:nvPicPr>
        <p:blipFill rotWithShape="1">
          <a:blip r:embed="rId2">
            <a:alphaModFix amt="40000"/>
          </a:blip>
          <a:srcRect t="1148" b="14439"/>
          <a:stretch/>
        </p:blipFill>
        <p:spPr>
          <a:xfrm>
            <a:off x="20" y="10"/>
            <a:ext cx="12191979" cy="6869638"/>
          </a:xfrm>
          <a:prstGeom prst="rect">
            <a:avLst/>
          </a:prstGeom>
        </p:spPr>
      </p:pic>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736784" y="149513"/>
            <a:ext cx="8718430" cy="800836"/>
          </a:xfrm>
          <a:effectLst>
            <a:outerShdw blurRad="50800" dist="12700" dir="2700000" algn="tl" rotWithShape="0">
              <a:prstClr val="black">
                <a:alpha val="40000"/>
              </a:prstClr>
            </a:outerShdw>
          </a:effectLst>
        </p:spPr>
        <p:txBody>
          <a:bodyPr>
            <a:normAutofit/>
          </a:bodyPr>
          <a:lstStyle/>
          <a:p>
            <a:pPr algn="ctr"/>
            <a:r>
              <a:rPr lang="en-US" u="sng" dirty="0">
                <a:solidFill>
                  <a:schemeClr val="tx1"/>
                </a:solidFill>
                <a:latin typeface="Times New Roman" panose="02020603050405020304" pitchFamily="18" charset="0"/>
                <a:cs typeface="Times New Roman" panose="02020603050405020304" pitchFamily="18" charset="0"/>
              </a:rPr>
              <a:t>Contents</a:t>
            </a:r>
            <a:r>
              <a:rPr lang="en-US" dirty="0">
                <a:solidFill>
                  <a:schemeClr val="tx1"/>
                </a:solidFill>
                <a:latin typeface="Times New Roman" panose="02020603050405020304" pitchFamily="18" charset="0"/>
                <a:cs typeface="Times New Roman" panose="02020603050405020304" pitchFamily="18" charset="0"/>
              </a:rPr>
              <a:t>:</a:t>
            </a:r>
          </a:p>
        </p:txBody>
      </p:sp>
      <p:sp>
        <p:nvSpPr>
          <p:cNvPr id="3" name="Content Placeholder 2">
            <a:extLst>
              <a:ext uri="{FF2B5EF4-FFF2-40B4-BE49-F238E27FC236}">
                <a16:creationId xmlns:a16="http://schemas.microsoft.com/office/drawing/2014/main" id="{DDBF0949-4985-5A6F-4845-81C3DA1E765D}"/>
              </a:ext>
            </a:extLst>
          </p:cNvPr>
          <p:cNvSpPr>
            <a:spLocks noGrp="1"/>
          </p:cNvSpPr>
          <p:nvPr>
            <p:ph idx="1"/>
          </p:nvPr>
        </p:nvSpPr>
        <p:spPr>
          <a:xfrm>
            <a:off x="2701961" y="1156629"/>
            <a:ext cx="6788076" cy="4544741"/>
          </a:xfrm>
          <a:effectLst>
            <a:outerShdw blurRad="50800" dist="12700" dir="2700000" algn="tl" rotWithShape="0">
              <a:prstClr val="black">
                <a:alpha val="40000"/>
              </a:prstClr>
            </a:outerShdw>
          </a:effectLst>
        </p:spPr>
        <p:txBody>
          <a:bodyPr>
            <a:normAutofit/>
          </a:bodyPr>
          <a:lstStyle/>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Introduction</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Data Description </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Exploratory Data Analysis (EDA)</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Modeling Overview</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Methodology</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Bayesian Linear Regression</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Bayesian Multi-Linear Regression</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Model Performance Comparison</a:t>
            </a:r>
          </a:p>
          <a:p>
            <a:pPr marL="534924" indent="-534924" defTabSz="1069848">
              <a:spcBef>
                <a:spcPct val="0"/>
              </a:spcBef>
              <a:spcAft>
                <a:spcPts val="702"/>
              </a:spcAft>
              <a:buFont typeface="Wingdings" pitchFamily="2" charset="2"/>
              <a:buChar char="Ø"/>
            </a:pPr>
            <a:r>
              <a:rPr lang="en-US" kern="1200" spc="456" dirty="0">
                <a:solidFill>
                  <a:schemeClr val="tx1"/>
                </a:solidFill>
                <a:latin typeface="Times New Roman" panose="02020603050405020304" pitchFamily="18" charset="0"/>
                <a:ea typeface="+mj-ea"/>
                <a:cs typeface="Times New Roman" panose="02020603050405020304" pitchFamily="18" charset="0"/>
              </a:rPr>
              <a:t>Conclusion</a:t>
            </a:r>
          </a:p>
        </p:txBody>
      </p:sp>
      <p:grpSp>
        <p:nvGrpSpPr>
          <p:cNvPr id="13" name="Group 12">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4" name="Rectangle 13">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5" name="Straight Connector 14">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505556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a:t>
            </a:r>
            <a:r>
              <a:rPr lang="en-US" sz="2400" u="sng" dirty="0">
                <a:solidFill>
                  <a:schemeClr val="tx1"/>
                </a:solidFill>
                <a:latin typeface="Times New Roman" panose="02020603050405020304" pitchFamily="18" charset="0"/>
                <a:cs typeface="Times New Roman" panose="02020603050405020304" pitchFamily="18" charset="0"/>
              </a:rPr>
              <a:t>Methodology</a:t>
            </a:r>
            <a:r>
              <a:rPr lang="en-US" sz="2400" i="0" u="sng" dirty="0">
                <a:solidFill>
                  <a:schemeClr val="tx1"/>
                </a:solidFill>
                <a:effectLst/>
                <a:latin typeface="Times New Roman" panose="02020603050405020304" pitchFamily="18" charset="0"/>
                <a:cs typeface="Times New Roman" panose="02020603050405020304" pitchFamily="18" charset="0"/>
              </a:rPr>
              <a:t>:</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202990-5F39-3A89-5036-BC5687B98AF3}"/>
              </a:ext>
            </a:extLst>
          </p:cNvPr>
          <p:cNvSpPr txBox="1"/>
          <p:nvPr/>
        </p:nvSpPr>
        <p:spPr>
          <a:xfrm>
            <a:off x="726141" y="1146820"/>
            <a:ext cx="6610574" cy="3231654"/>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Likelihood:</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P(</a:t>
            </a:r>
            <a:r>
              <a:rPr lang="en-US" sz="2000" dirty="0" err="1">
                <a:latin typeface="Times New Roman" panose="02020603050405020304" pitchFamily="18" charset="0"/>
                <a:cs typeface="Times New Roman" panose="02020603050405020304" pitchFamily="18" charset="0"/>
              </a:rPr>
              <a:t>charges∣Intercept,beta,BMI</a:t>
            </a:r>
            <a:r>
              <a:rPr lang="en-US" sz="2000" dirty="0">
                <a:latin typeface="Times New Roman" panose="02020603050405020304" pitchFamily="18" charset="0"/>
                <a:cs typeface="Times New Roman" panose="02020603050405020304" pitchFamily="18" charset="0"/>
              </a:rPr>
              <a:t>)</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It quantifies how likely observed charges are for different combinations of intercept, slope, and BMI.</a:t>
            </a:r>
          </a:p>
          <a:p>
            <a:endParaRPr lang="en-US" sz="1600" dirty="0">
              <a:latin typeface="Times New Roman" panose="02020603050405020304" pitchFamily="18" charset="0"/>
              <a:cs typeface="Times New Roman" panose="02020603050405020304" pitchFamily="18" charset="0"/>
            </a:endParaRPr>
          </a:p>
          <a:p>
            <a:r>
              <a:rPr lang="en-US" sz="1600" dirty="0">
                <a:latin typeface="Times New Roman" panose="02020603050405020304" pitchFamily="18" charset="0"/>
                <a:cs typeface="Times New Roman" panose="02020603050405020304" pitchFamily="18" charset="0"/>
              </a:rPr>
              <a:t>This represents the probability of observing the medical charges data given specific values of the intercept, slope, and BMI. We are considering a Normal likelihood assuming charges follow a Normal distribution around the predicted values based on the linear model, with a standard deviation of 1.</a:t>
            </a:r>
          </a:p>
          <a:p>
            <a:endParaRPr lang="en-US" dirty="0">
              <a:latin typeface="Times New Roman" panose="02020603050405020304" pitchFamily="18" charset="0"/>
              <a:cs typeface="Times New Roman" panose="02020603050405020304" pitchFamily="18" charset="0"/>
            </a:endParaRPr>
          </a:p>
        </p:txBody>
      </p:sp>
      <p:pic>
        <p:nvPicPr>
          <p:cNvPr id="22530" name="Picture 2">
            <a:extLst>
              <a:ext uri="{FF2B5EF4-FFF2-40B4-BE49-F238E27FC236}">
                <a16:creationId xmlns:a16="http://schemas.microsoft.com/office/drawing/2014/main" id="{861CC6BE-EA45-B3FC-F9CF-E2AF7BDE3D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507" y="1678675"/>
            <a:ext cx="4587263" cy="349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519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a:t>
            </a:r>
            <a:r>
              <a:rPr lang="en-US" sz="2400" u="sng" dirty="0">
                <a:solidFill>
                  <a:schemeClr val="tx1"/>
                </a:solidFill>
                <a:latin typeface="Times New Roman" panose="02020603050405020304" pitchFamily="18" charset="0"/>
                <a:cs typeface="Times New Roman" panose="02020603050405020304" pitchFamily="18" charset="0"/>
              </a:rPr>
              <a:t>Methodology</a:t>
            </a:r>
            <a:r>
              <a:rPr lang="en-US" sz="2400" i="0" u="sng" dirty="0">
                <a:solidFill>
                  <a:schemeClr val="tx1"/>
                </a:solidFill>
                <a:effectLst/>
                <a:latin typeface="Times New Roman" panose="02020603050405020304" pitchFamily="18" charset="0"/>
                <a:cs typeface="Times New Roman" panose="02020603050405020304" pitchFamily="18" charset="0"/>
              </a:rPr>
              <a:t>:</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30202990-5F39-3A89-5036-BC5687B98AF3}"/>
              </a:ext>
            </a:extLst>
          </p:cNvPr>
          <p:cNvSpPr txBox="1"/>
          <p:nvPr/>
        </p:nvSpPr>
        <p:spPr>
          <a:xfrm>
            <a:off x="726140" y="1017726"/>
            <a:ext cx="10437159" cy="2554545"/>
          </a:xfrm>
          <a:prstGeom prst="rect">
            <a:avLst/>
          </a:prstGeom>
          <a:noFill/>
        </p:spPr>
        <p:txBody>
          <a:bodyPr wrap="square">
            <a:spAutoFit/>
          </a:bodyPr>
          <a:lstStyle/>
          <a:p>
            <a:pPr algn="l"/>
            <a:r>
              <a:rPr lang="en-IN" sz="2000" b="1" i="0" dirty="0">
                <a:effectLst/>
                <a:latin typeface="Times New Roman" panose="02020603050405020304" pitchFamily="18" charset="0"/>
                <a:cs typeface="Times New Roman" panose="02020603050405020304" pitchFamily="18" charset="0"/>
              </a:rPr>
              <a:t>Posterior Probability (Posterior):</a:t>
            </a:r>
          </a:p>
          <a:p>
            <a:pPr algn="l"/>
            <a:endParaRPr lang="en-IN" sz="2000" b="1" i="0" dirty="0">
              <a:effectLst/>
              <a:latin typeface="Times New Roman" panose="02020603050405020304" pitchFamily="18" charset="0"/>
              <a:cs typeface="Times New Roman" panose="02020603050405020304" pitchFamily="18" charset="0"/>
            </a:endParaRPr>
          </a:p>
          <a:p>
            <a:pPr algn="l"/>
            <a:r>
              <a:rPr lang="en-IN" sz="2000" b="0" i="1" dirty="0">
                <a:effectLst/>
                <a:latin typeface="Times New Roman" panose="02020603050405020304" pitchFamily="18" charset="0"/>
                <a:cs typeface="Times New Roman" panose="02020603050405020304" pitchFamily="18" charset="0"/>
              </a:rPr>
              <a:t>P</a:t>
            </a:r>
            <a:r>
              <a:rPr lang="en-IN" sz="2000" b="0" i="0" dirty="0">
                <a:effectLst/>
                <a:latin typeface="Times New Roman" panose="02020603050405020304" pitchFamily="18" charset="0"/>
                <a:cs typeface="Times New Roman" panose="02020603050405020304" pitchFamily="18" charset="0"/>
              </a:rPr>
              <a:t>(</a:t>
            </a:r>
            <a:r>
              <a:rPr lang="en-IN" sz="2000" b="0" i="0" dirty="0" err="1">
                <a:effectLst/>
                <a:latin typeface="Times New Roman" panose="02020603050405020304" pitchFamily="18" charset="0"/>
                <a:cs typeface="Times New Roman" panose="02020603050405020304" pitchFamily="18" charset="0"/>
              </a:rPr>
              <a:t>Intercept,beta∣charges,BMI</a:t>
            </a:r>
            <a:r>
              <a:rPr lang="en-IN" sz="2000" b="0" i="0" dirty="0">
                <a:effectLst/>
                <a:latin typeface="Times New Roman" panose="02020603050405020304" pitchFamily="18" charset="0"/>
                <a:cs typeface="Times New Roman" panose="02020603050405020304" pitchFamily="18" charset="0"/>
              </a:rPr>
              <a:t>)</a:t>
            </a:r>
          </a:p>
          <a:p>
            <a:pPr algn="l"/>
            <a:endParaRPr lang="en-IN" sz="2000" b="0" i="0" dirty="0">
              <a:effectLst/>
              <a:latin typeface="Times New Roman" panose="02020603050405020304" pitchFamily="18" charset="0"/>
              <a:cs typeface="Times New Roman" panose="02020603050405020304" pitchFamily="18" charset="0"/>
            </a:endParaRPr>
          </a:p>
          <a:p>
            <a:r>
              <a:rPr lang="en-IN" sz="1600" b="0" i="0" dirty="0">
                <a:effectLst/>
                <a:latin typeface="Times New Roman" panose="02020603050405020304" pitchFamily="18" charset="0"/>
                <a:cs typeface="Times New Roman" panose="02020603050405020304" pitchFamily="18" charset="0"/>
              </a:rPr>
              <a:t>After analysing the medical charges data, the posterior distributions represent our updated understanding of the intercept and slope values.</a:t>
            </a:r>
          </a:p>
          <a:p>
            <a:pPr algn="l"/>
            <a:endParaRPr lang="en-IN" sz="1600" b="0" i="0" dirty="0">
              <a:effectLst/>
              <a:latin typeface="Times New Roman" panose="02020603050405020304" pitchFamily="18" charset="0"/>
              <a:cs typeface="Times New Roman" panose="02020603050405020304" pitchFamily="18" charset="0"/>
            </a:endParaRPr>
          </a:p>
          <a:p>
            <a:pPr algn="l"/>
            <a:r>
              <a:rPr lang="en-IN" sz="1600" b="0" i="0" dirty="0">
                <a:effectLst/>
                <a:latin typeface="Times New Roman" panose="02020603050405020304" pitchFamily="18" charset="0"/>
                <a:cs typeface="Times New Roman" panose="02020603050405020304" pitchFamily="18" charset="0"/>
              </a:rPr>
              <a:t>This is our updated belief about the intercept and beta parameters after considering the observed medical charges data and BMI. It's a combination of the prior beliefs and what the data tells us about the parameters.</a:t>
            </a:r>
          </a:p>
        </p:txBody>
      </p:sp>
      <p:pic>
        <p:nvPicPr>
          <p:cNvPr id="8" name="Picture 7">
            <a:extLst>
              <a:ext uri="{FF2B5EF4-FFF2-40B4-BE49-F238E27FC236}">
                <a16:creationId xmlns:a16="http://schemas.microsoft.com/office/drawing/2014/main" id="{83E6FD46-0796-47C7-5ACB-58D1CDEB830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33363" y="3518484"/>
            <a:ext cx="8422712" cy="1209944"/>
          </a:xfrm>
          <a:prstGeom prst="rect">
            <a:avLst/>
          </a:prstGeom>
        </p:spPr>
      </p:pic>
      <p:sp>
        <p:nvSpPr>
          <p:cNvPr id="13" name="TextBox 12">
            <a:extLst>
              <a:ext uri="{FF2B5EF4-FFF2-40B4-BE49-F238E27FC236}">
                <a16:creationId xmlns:a16="http://schemas.microsoft.com/office/drawing/2014/main" id="{E4A94347-D5BB-87A4-B4E4-B97A2BAC01D7}"/>
              </a:ext>
            </a:extLst>
          </p:cNvPr>
          <p:cNvSpPr txBox="1"/>
          <p:nvPr/>
        </p:nvSpPr>
        <p:spPr>
          <a:xfrm>
            <a:off x="478715" y="4549676"/>
            <a:ext cx="11012699" cy="2031325"/>
          </a:xfrm>
          <a:prstGeom prst="rect">
            <a:avLst/>
          </a:prstGeom>
          <a:noFill/>
        </p:spPr>
        <p:txBody>
          <a:bodyPr wrap="square">
            <a:spAutoFit/>
          </a:bodyPr>
          <a:lstStyle/>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Prior</a:t>
            </a:r>
            <a:r>
              <a:rPr lang="en-IN" b="0" i="0" dirty="0">
                <a:effectLst/>
                <a:latin typeface="Times New Roman" panose="02020603050405020304" pitchFamily="18" charset="0"/>
                <a:cs typeface="Times New Roman" panose="02020603050405020304" pitchFamily="18" charset="0"/>
              </a:rPr>
              <a:t> distributions express initial uncertainty about the intercept and slope parameters.</a:t>
            </a:r>
          </a:p>
          <a:p>
            <a:pPr algn="l">
              <a:buFont typeface="Arial" panose="020B0604020202020204" pitchFamily="34" charset="0"/>
              <a:buChar char="•"/>
            </a:pPr>
            <a:endParaRPr lang="en-IN"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Likelihood</a:t>
            </a:r>
            <a:r>
              <a:rPr lang="en-IN" b="0" i="0" dirty="0">
                <a:effectLst/>
                <a:latin typeface="Times New Roman" panose="02020603050405020304" pitchFamily="18" charset="0"/>
                <a:cs typeface="Times New Roman" panose="02020603050405020304" pitchFamily="18" charset="0"/>
              </a:rPr>
              <a:t> calculates the probability of observing charges given specific intercept, slope, and BMI values.</a:t>
            </a:r>
          </a:p>
          <a:p>
            <a:pPr algn="l">
              <a:buFont typeface="Arial" panose="020B0604020202020204" pitchFamily="34" charset="0"/>
              <a:buChar char="•"/>
            </a:pPr>
            <a:endParaRPr lang="en-IN" b="0" i="0" dirty="0">
              <a:effectLst/>
              <a:latin typeface="Times New Roman" panose="02020603050405020304" pitchFamily="18" charset="0"/>
              <a:cs typeface="Times New Roman" panose="02020603050405020304" pitchFamily="18" charset="0"/>
            </a:endParaRPr>
          </a:p>
          <a:p>
            <a:pPr algn="l">
              <a:buFont typeface="Arial" panose="020B0604020202020204" pitchFamily="34" charset="0"/>
              <a:buChar char="•"/>
            </a:pPr>
            <a:r>
              <a:rPr lang="en-IN" b="1" i="0" dirty="0">
                <a:effectLst/>
                <a:latin typeface="Times New Roman" panose="02020603050405020304" pitchFamily="18" charset="0"/>
                <a:cs typeface="Times New Roman" panose="02020603050405020304" pitchFamily="18" charset="0"/>
              </a:rPr>
              <a:t>Posterior</a:t>
            </a:r>
            <a:r>
              <a:rPr lang="en-IN" b="0" i="0" dirty="0">
                <a:effectLst/>
                <a:latin typeface="Times New Roman" panose="02020603050405020304" pitchFamily="18" charset="0"/>
                <a:cs typeface="Times New Roman" panose="02020603050405020304" pitchFamily="18" charset="0"/>
              </a:rPr>
              <a:t> distributions represent updated beliefs about the intercept and slope parameters after observing medical charges data and BMI, combining prior knowledge with observed evidence.</a:t>
            </a:r>
            <a:br>
              <a:rPr lang="en-IN" b="0" i="0" dirty="0">
                <a:effectLst/>
                <a:latin typeface="Times New Roman" panose="02020603050405020304" pitchFamily="18" charset="0"/>
                <a:cs typeface="Times New Roman" panose="02020603050405020304" pitchFamily="18" charset="0"/>
              </a:rPr>
            </a:br>
            <a:endParaRPr lang="en-IN" b="0" i="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57660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AA4D5110-8D96-DA10-5857-D8BCA40BD911}"/>
              </a:ext>
            </a:extLst>
          </p:cNvPr>
          <p:cNvSpPr txBox="1"/>
          <p:nvPr/>
        </p:nvSpPr>
        <p:spPr>
          <a:xfrm>
            <a:off x="629322" y="944562"/>
            <a:ext cx="6099586" cy="369332"/>
          </a:xfrm>
          <a:prstGeom prst="rect">
            <a:avLst/>
          </a:prstGeom>
          <a:noFill/>
        </p:spPr>
        <p:txBody>
          <a:bodyPr wrap="square">
            <a:spAutoFit/>
          </a:bodyPr>
          <a:lstStyle/>
          <a:p>
            <a:r>
              <a:rPr lang="en-IN" b="0" i="0" dirty="0">
                <a:solidFill>
                  <a:srgbClr val="212121"/>
                </a:solidFill>
                <a:effectLst/>
                <a:latin typeface="Times New Roman" panose="02020603050405020304" pitchFamily="18" charset="0"/>
                <a:cs typeface="Times New Roman" panose="02020603050405020304" pitchFamily="18" charset="0"/>
              </a:rPr>
              <a:t>MCMC for Linear Regression Models:</a:t>
            </a:r>
            <a:endParaRPr lang="en-US"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CA44390-CAFF-E290-0E9D-E080EB71C95A}"/>
              </a:ext>
            </a:extLst>
          </p:cNvPr>
          <p:cNvSpPr txBox="1"/>
          <p:nvPr/>
        </p:nvSpPr>
        <p:spPr>
          <a:xfrm>
            <a:off x="629322" y="6051689"/>
            <a:ext cx="6099586" cy="369332"/>
          </a:xfrm>
          <a:prstGeom prst="rect">
            <a:avLst/>
          </a:prstGeom>
          <a:noFill/>
        </p:spPr>
        <p:txBody>
          <a:bodyPr wrap="square">
            <a:spAutoFit/>
          </a:bodyPr>
          <a:lstStyle/>
          <a:p>
            <a:r>
              <a:rPr lang="en-IN" b="0" i="0" dirty="0">
                <a:solidFill>
                  <a:srgbClr val="212121"/>
                </a:solidFill>
                <a:effectLst/>
                <a:latin typeface="Courier New" panose="02070309020205020404" pitchFamily="49" charset="0"/>
              </a:rPr>
              <a:t>Mean squared error: 0.82</a:t>
            </a:r>
            <a:endParaRPr lang="en-US" dirty="0"/>
          </a:p>
        </p:txBody>
      </p:sp>
      <p:pic>
        <p:nvPicPr>
          <p:cNvPr id="18434" name="Picture 2">
            <a:extLst>
              <a:ext uri="{FF2B5EF4-FFF2-40B4-BE49-F238E27FC236}">
                <a16:creationId xmlns:a16="http://schemas.microsoft.com/office/drawing/2014/main" id="{77833006-7C66-7F77-C864-E10C83A45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378" y="3847492"/>
            <a:ext cx="8444074" cy="215064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a:extLst>
              <a:ext uri="{FF2B5EF4-FFF2-40B4-BE49-F238E27FC236}">
                <a16:creationId xmlns:a16="http://schemas.microsoft.com/office/drawing/2014/main" id="{A1DBB2D3-83B3-73D9-1E1E-066F0BDD2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378" y="1487871"/>
            <a:ext cx="8444075" cy="20697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C361900-247C-71F8-9303-68AA8EB051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948"/>
          <a:stretch/>
        </p:blipFill>
        <p:spPr bwMode="auto">
          <a:xfrm>
            <a:off x="9124452" y="3996277"/>
            <a:ext cx="2387170" cy="20072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53EF282-EE5F-E95A-E8E0-604F84648FC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948"/>
          <a:stretch/>
        </p:blipFill>
        <p:spPr bwMode="auto">
          <a:xfrm>
            <a:off x="9124452" y="1661848"/>
            <a:ext cx="2387170" cy="2036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2431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6E4089C-C1BA-F21D-40E0-BC9DE87B1111}"/>
              </a:ext>
            </a:extLst>
          </p:cNvPr>
          <p:cNvPicPr>
            <a:picLocks noChangeAspect="1"/>
          </p:cNvPicPr>
          <p:nvPr/>
        </p:nvPicPr>
        <p:blipFill>
          <a:blip r:embed="rId2"/>
          <a:stretch>
            <a:fillRect/>
          </a:stretch>
        </p:blipFill>
        <p:spPr>
          <a:xfrm>
            <a:off x="4084894" y="840915"/>
            <a:ext cx="4022212" cy="5743718"/>
          </a:xfrm>
          <a:prstGeom prst="rect">
            <a:avLst/>
          </a:prstGeom>
        </p:spPr>
      </p:pic>
    </p:spTree>
    <p:extLst>
      <p:ext uri="{BB962C8B-B14F-4D97-AF65-F5344CB8AC3E}">
        <p14:creationId xmlns:p14="http://schemas.microsoft.com/office/powerpoint/2010/main" val="3965757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29698" name="Picture 2">
            <a:extLst>
              <a:ext uri="{FF2B5EF4-FFF2-40B4-BE49-F238E27FC236}">
                <a16:creationId xmlns:a16="http://schemas.microsoft.com/office/drawing/2014/main" id="{8231BDA9-F2DD-65EF-AF0D-8D29D5F7F8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4825" y="1201878"/>
            <a:ext cx="9586691" cy="2551545"/>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2341AC2B-BC62-31C3-E1E5-3EB0431A5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825" y="3869476"/>
            <a:ext cx="9586691" cy="25515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E3EA9F7-2C66-646F-31DB-5F914B06726F}"/>
              </a:ext>
            </a:extLst>
          </p:cNvPr>
          <p:cNvSpPr txBox="1"/>
          <p:nvPr/>
        </p:nvSpPr>
        <p:spPr>
          <a:xfrm>
            <a:off x="1028700" y="837108"/>
            <a:ext cx="3339889" cy="369332"/>
          </a:xfrm>
          <a:prstGeom prst="rect">
            <a:avLst/>
          </a:prstGeom>
          <a:noFill/>
        </p:spPr>
        <p:txBody>
          <a:bodyPr wrap="none" rtlCol="0">
            <a:spAutoFit/>
          </a:bodyPr>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Results on Train(1070, 7) data:</a:t>
            </a:r>
          </a:p>
        </p:txBody>
      </p:sp>
    </p:spTree>
    <p:extLst>
      <p:ext uri="{BB962C8B-B14F-4D97-AF65-F5344CB8AC3E}">
        <p14:creationId xmlns:p14="http://schemas.microsoft.com/office/powerpoint/2010/main" val="1665839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31746" name="Picture 2">
            <a:extLst>
              <a:ext uri="{FF2B5EF4-FFF2-40B4-BE49-F238E27FC236}">
                <a16:creationId xmlns:a16="http://schemas.microsoft.com/office/drawing/2014/main" id="{D24C4B1C-9D0C-75DC-B369-37F31BD938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46" y="1625583"/>
            <a:ext cx="11232107" cy="44889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32DE49D-882A-A923-3EA4-34CEF32FBC9F}"/>
              </a:ext>
            </a:extLst>
          </p:cNvPr>
          <p:cNvSpPr txBox="1"/>
          <p:nvPr/>
        </p:nvSpPr>
        <p:spPr>
          <a:xfrm>
            <a:off x="1028700" y="837108"/>
            <a:ext cx="3339889" cy="369332"/>
          </a:xfrm>
          <a:prstGeom prst="rect">
            <a:avLst/>
          </a:prstGeom>
          <a:noFill/>
        </p:spPr>
        <p:txBody>
          <a:bodyPr wrap="none" rtlCol="0">
            <a:spAutoFit/>
          </a:bodyPr>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Results on Train(1070, 7) data:</a:t>
            </a:r>
          </a:p>
        </p:txBody>
      </p:sp>
    </p:spTree>
    <p:extLst>
      <p:ext uri="{BB962C8B-B14F-4D97-AF65-F5344CB8AC3E}">
        <p14:creationId xmlns:p14="http://schemas.microsoft.com/office/powerpoint/2010/main" val="16553648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33794" name="Picture 2">
            <a:extLst>
              <a:ext uri="{FF2B5EF4-FFF2-40B4-BE49-F238E27FC236}">
                <a16:creationId xmlns:a16="http://schemas.microsoft.com/office/drawing/2014/main" id="{332FB753-AC30-B81B-6AA3-4CDDA88FB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3318" y="1514405"/>
            <a:ext cx="10125364" cy="2551545"/>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a:extLst>
              <a:ext uri="{FF2B5EF4-FFF2-40B4-BE49-F238E27FC236}">
                <a16:creationId xmlns:a16="http://schemas.microsoft.com/office/drawing/2014/main" id="{7D8FFFAB-4013-0C1F-F45C-C117407C61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3318" y="4079107"/>
            <a:ext cx="10125364" cy="255154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157C5D-D5F8-696E-0B60-09460A6F719A}"/>
              </a:ext>
            </a:extLst>
          </p:cNvPr>
          <p:cNvSpPr txBox="1"/>
          <p:nvPr/>
        </p:nvSpPr>
        <p:spPr>
          <a:xfrm>
            <a:off x="1028700" y="837108"/>
            <a:ext cx="3113929" cy="369332"/>
          </a:xfrm>
          <a:prstGeom prst="rect">
            <a:avLst/>
          </a:prstGeom>
          <a:noFill/>
        </p:spPr>
        <p:txBody>
          <a:bodyPr wrap="none" rtlCol="0">
            <a:spAutoFit/>
          </a:bodyPr>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Results on Test(268, 7) data:</a:t>
            </a:r>
          </a:p>
        </p:txBody>
      </p:sp>
    </p:spTree>
    <p:extLst>
      <p:ext uri="{BB962C8B-B14F-4D97-AF65-F5344CB8AC3E}">
        <p14:creationId xmlns:p14="http://schemas.microsoft.com/office/powerpoint/2010/main" val="31170336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36866" name="Picture 2">
            <a:extLst>
              <a:ext uri="{FF2B5EF4-FFF2-40B4-BE49-F238E27FC236}">
                <a16:creationId xmlns:a16="http://schemas.microsoft.com/office/drawing/2014/main" id="{FC144022-D5E8-32D2-210B-A6ABB3B33D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154" y="1774625"/>
            <a:ext cx="10297237" cy="43679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64F24E2-35F1-C692-A41B-104CE6E5E59C}"/>
              </a:ext>
            </a:extLst>
          </p:cNvPr>
          <p:cNvSpPr txBox="1"/>
          <p:nvPr/>
        </p:nvSpPr>
        <p:spPr>
          <a:xfrm>
            <a:off x="1028700" y="837108"/>
            <a:ext cx="3113929" cy="369332"/>
          </a:xfrm>
          <a:prstGeom prst="rect">
            <a:avLst/>
          </a:prstGeom>
          <a:noFill/>
        </p:spPr>
        <p:txBody>
          <a:bodyPr wrap="none" rtlCol="0">
            <a:spAutoFit/>
          </a:bodyPr>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Results on Test(268, 7) data:</a:t>
            </a:r>
          </a:p>
        </p:txBody>
      </p:sp>
    </p:spTree>
    <p:extLst>
      <p:ext uri="{BB962C8B-B14F-4D97-AF65-F5344CB8AC3E}">
        <p14:creationId xmlns:p14="http://schemas.microsoft.com/office/powerpoint/2010/main" val="10755368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2BD8FEA5-5263-43A2-C696-80D05C938B0F}"/>
              </a:ext>
            </a:extLst>
          </p:cNvPr>
          <p:cNvPicPr>
            <a:picLocks noChangeAspect="1"/>
          </p:cNvPicPr>
          <p:nvPr/>
        </p:nvPicPr>
        <p:blipFill>
          <a:blip r:embed="rId2"/>
          <a:stretch>
            <a:fillRect/>
          </a:stretch>
        </p:blipFill>
        <p:spPr>
          <a:xfrm>
            <a:off x="1376963" y="1317961"/>
            <a:ext cx="9786337" cy="3638906"/>
          </a:xfrm>
          <a:prstGeom prst="rect">
            <a:avLst/>
          </a:prstGeom>
        </p:spPr>
      </p:pic>
      <p:sp>
        <p:nvSpPr>
          <p:cNvPr id="5" name="TextBox 4">
            <a:extLst>
              <a:ext uri="{FF2B5EF4-FFF2-40B4-BE49-F238E27FC236}">
                <a16:creationId xmlns:a16="http://schemas.microsoft.com/office/drawing/2014/main" id="{DD767CBA-B777-5041-03BF-139DC19FC178}"/>
              </a:ext>
            </a:extLst>
          </p:cNvPr>
          <p:cNvSpPr txBox="1"/>
          <p:nvPr/>
        </p:nvSpPr>
        <p:spPr>
          <a:xfrm>
            <a:off x="570824" y="5078122"/>
            <a:ext cx="9290107" cy="369332"/>
          </a:xfrm>
          <a:prstGeom prst="rect">
            <a:avLst/>
          </a:prstGeom>
          <a:noFill/>
        </p:spPr>
        <p:txBody>
          <a:bodyPr wrap="none" rtlCol="0">
            <a:spAutoFit/>
          </a:bodyPr>
          <a:lstStyle/>
          <a:p>
            <a:r>
              <a:rPr lang="en-US" dirty="0" err="1">
                <a:latin typeface="Times New Roman" panose="02020603050405020304" pitchFamily="18" charset="0"/>
                <a:cs typeface="Times New Roman" panose="02020603050405020304" pitchFamily="18" charset="0"/>
              </a:rPr>
              <a:t>y_pred</a:t>
            </a:r>
            <a:r>
              <a:rPr lang="en-US" dirty="0">
                <a:latin typeface="Times New Roman" panose="02020603050405020304" pitchFamily="18" charset="0"/>
                <a:cs typeface="Times New Roman" panose="02020603050405020304" pitchFamily="18" charset="0"/>
              </a:rPr>
              <a:t> = beta[0]x1+ beta[1]x2+ beta[2]x3+ beta[3]x4+ beta[4]x5+ beta[5]x6+ beta[6]x7+Intercept</a:t>
            </a:r>
          </a:p>
        </p:txBody>
      </p:sp>
      <p:sp>
        <p:nvSpPr>
          <p:cNvPr id="6" name="TextBox 5">
            <a:extLst>
              <a:ext uri="{FF2B5EF4-FFF2-40B4-BE49-F238E27FC236}">
                <a16:creationId xmlns:a16="http://schemas.microsoft.com/office/drawing/2014/main" id="{6CF22387-42A8-252B-E83F-A195BCF22A4A}"/>
              </a:ext>
            </a:extLst>
          </p:cNvPr>
          <p:cNvSpPr txBox="1"/>
          <p:nvPr/>
        </p:nvSpPr>
        <p:spPr>
          <a:xfrm>
            <a:off x="570824" y="5636524"/>
            <a:ext cx="8142870" cy="646331"/>
          </a:xfrm>
          <a:prstGeom prst="rect">
            <a:avLst/>
          </a:prstGeom>
          <a:noFill/>
        </p:spPr>
        <p:txBody>
          <a:bodyPr wrap="square" rtlCol="0">
            <a:spAutoFit/>
          </a:bodyPr>
          <a:lstStyle/>
          <a:p>
            <a:r>
              <a:rPr lang="en-US" dirty="0" err="1">
                <a:latin typeface="Times New Roman" panose="02020603050405020304" pitchFamily="18" charset="0"/>
                <a:cs typeface="Times New Roman" panose="02020603050405020304" pitchFamily="18" charset="0"/>
              </a:rPr>
              <a:t>y_pred</a:t>
            </a:r>
            <a:r>
              <a:rPr lang="en-US" dirty="0">
                <a:latin typeface="Times New Roman" panose="02020603050405020304" pitchFamily="18" charset="0"/>
                <a:cs typeface="Times New Roman" panose="02020603050405020304" pitchFamily="18" charset="0"/>
              </a:rPr>
              <a:t> = 0.48(age)+ 0.07(</a:t>
            </a:r>
            <a:r>
              <a:rPr lang="en-US" dirty="0" err="1">
                <a:latin typeface="Times New Roman" panose="02020603050405020304" pitchFamily="18" charset="0"/>
                <a:cs typeface="Times New Roman" panose="02020603050405020304" pitchFamily="18" charset="0"/>
              </a:rPr>
              <a:t>bmi</a:t>
            </a:r>
            <a:r>
              <a:rPr lang="en-US" dirty="0">
                <a:latin typeface="Times New Roman" panose="02020603050405020304" pitchFamily="18" charset="0"/>
                <a:cs typeface="Times New Roman" panose="02020603050405020304" pitchFamily="18" charset="0"/>
              </a:rPr>
              <a:t>)+ 0.12(children)- 0.04(</a:t>
            </a:r>
            <a:r>
              <a:rPr lang="en-US" dirty="0" err="1">
                <a:latin typeface="Times New Roman" panose="02020603050405020304" pitchFamily="18" charset="0"/>
                <a:cs typeface="Times New Roman" panose="02020603050405020304" pitchFamily="18" charset="0"/>
              </a:rPr>
              <a:t>sex_male</a:t>
            </a:r>
            <a:r>
              <a:rPr lang="en-US" dirty="0">
                <a:latin typeface="Times New Roman" panose="02020603050405020304" pitchFamily="18" charset="0"/>
                <a:cs typeface="Times New Roman" panose="02020603050405020304" pitchFamily="18" charset="0"/>
              </a:rPr>
              <a:t>)+ 0.64 </a:t>
            </a:r>
            <a:r>
              <a:rPr lang="en-US" dirty="0" err="1">
                <a:latin typeface="Times New Roman" panose="02020603050405020304" pitchFamily="18" charset="0"/>
                <a:cs typeface="Times New Roman" panose="02020603050405020304" pitchFamily="18" charset="0"/>
              </a:rPr>
              <a:t>smoker_yes</a:t>
            </a:r>
            <a:r>
              <a:rPr lang="en-US" dirty="0">
                <a:latin typeface="Times New Roman" panose="02020603050405020304" pitchFamily="18" charset="0"/>
                <a:cs typeface="Times New Roman" panose="02020603050405020304" pitchFamily="18" charset="0"/>
              </a:rPr>
              <a:t>)</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- 0.06(</a:t>
            </a:r>
            <a:r>
              <a:rPr lang="en-US" dirty="0" err="1">
                <a:latin typeface="Times New Roman" panose="02020603050405020304" pitchFamily="18" charset="0"/>
                <a:cs typeface="Times New Roman" panose="02020603050405020304" pitchFamily="18" charset="0"/>
              </a:rPr>
              <a:t>region_southeast</a:t>
            </a:r>
            <a:r>
              <a:rPr lang="en-US" dirty="0">
                <a:latin typeface="Times New Roman" panose="02020603050405020304" pitchFamily="18" charset="0"/>
                <a:cs typeface="Times New Roman" panose="02020603050405020304" pitchFamily="18" charset="0"/>
              </a:rPr>
              <a:t>)- 0.05(</a:t>
            </a:r>
            <a:r>
              <a:rPr lang="en-US" dirty="0" err="1">
                <a:latin typeface="Times New Roman" panose="02020603050405020304" pitchFamily="18" charset="0"/>
                <a:cs typeface="Times New Roman" panose="02020603050405020304" pitchFamily="18" charset="0"/>
              </a:rPr>
              <a:t>region_southwest</a:t>
            </a:r>
            <a:r>
              <a:rPr lang="en-US" dirty="0">
                <a:latin typeface="Times New Roman" panose="02020603050405020304" pitchFamily="18" charset="0"/>
                <a:cs typeface="Times New Roman" panose="02020603050405020304" pitchFamily="18" charset="0"/>
              </a:rPr>
              <a:t>)+9.10</a:t>
            </a:r>
          </a:p>
        </p:txBody>
      </p:sp>
      <p:sp>
        <p:nvSpPr>
          <p:cNvPr id="9" name="TextBox 8">
            <a:extLst>
              <a:ext uri="{FF2B5EF4-FFF2-40B4-BE49-F238E27FC236}">
                <a16:creationId xmlns:a16="http://schemas.microsoft.com/office/drawing/2014/main" id="{A3F30C68-32E0-ACE4-43F7-9BA499A8393C}"/>
              </a:ext>
            </a:extLst>
          </p:cNvPr>
          <p:cNvSpPr txBox="1"/>
          <p:nvPr/>
        </p:nvSpPr>
        <p:spPr>
          <a:xfrm>
            <a:off x="1028700" y="837108"/>
            <a:ext cx="3113929" cy="369332"/>
          </a:xfrm>
          <a:prstGeom prst="rect">
            <a:avLst/>
          </a:prstGeom>
          <a:noFill/>
        </p:spPr>
        <p:txBody>
          <a:bodyPr wrap="none" rtlCol="0">
            <a:spAutoFit/>
          </a:bodyPr>
          <a:lstStyle/>
          <a:p>
            <a:pPr marL="285750" indent="-285750">
              <a:buFont typeface="Wingdings" pitchFamily="2" charset="2"/>
              <a:buChar char="q"/>
            </a:pPr>
            <a:r>
              <a:rPr lang="en-US" dirty="0">
                <a:latin typeface="Times New Roman" panose="02020603050405020304" pitchFamily="18" charset="0"/>
                <a:cs typeface="Times New Roman" panose="02020603050405020304" pitchFamily="18" charset="0"/>
              </a:rPr>
              <a:t>Results on Test(268, 7) data:</a:t>
            </a:r>
          </a:p>
        </p:txBody>
      </p:sp>
    </p:spTree>
    <p:extLst>
      <p:ext uri="{BB962C8B-B14F-4D97-AF65-F5344CB8AC3E}">
        <p14:creationId xmlns:p14="http://schemas.microsoft.com/office/powerpoint/2010/main" val="393180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Bayesian Multiple Linear Regression: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38914" name="Picture 2">
            <a:extLst>
              <a:ext uri="{FF2B5EF4-FFF2-40B4-BE49-F238E27FC236}">
                <a16:creationId xmlns:a16="http://schemas.microsoft.com/office/drawing/2014/main" id="{0D7AEDEC-DA75-9A5D-0ECB-7BBEB00DFB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4650" y="1212449"/>
            <a:ext cx="6538368" cy="51421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5FBBC107-BD28-DC01-B57B-6505B3011ECE}"/>
              </a:ext>
            </a:extLst>
          </p:cNvPr>
          <p:cNvPicPr>
            <a:picLocks noChangeAspect="1"/>
          </p:cNvPicPr>
          <p:nvPr/>
        </p:nvPicPr>
        <p:blipFill>
          <a:blip r:embed="rId3"/>
          <a:stretch>
            <a:fillRect/>
          </a:stretch>
        </p:blipFill>
        <p:spPr>
          <a:xfrm>
            <a:off x="7938968" y="5468392"/>
            <a:ext cx="2828428" cy="741600"/>
          </a:xfrm>
          <a:prstGeom prst="rect">
            <a:avLst/>
          </a:prstGeom>
        </p:spPr>
      </p:pic>
      <p:sp>
        <p:nvSpPr>
          <p:cNvPr id="6" name="TextBox 5">
            <a:extLst>
              <a:ext uri="{FF2B5EF4-FFF2-40B4-BE49-F238E27FC236}">
                <a16:creationId xmlns:a16="http://schemas.microsoft.com/office/drawing/2014/main" id="{A5117A82-4CBA-4AAB-286B-781EA40FD342}"/>
              </a:ext>
            </a:extLst>
          </p:cNvPr>
          <p:cNvSpPr txBox="1"/>
          <p:nvPr/>
        </p:nvSpPr>
        <p:spPr>
          <a:xfrm>
            <a:off x="1214650" y="843117"/>
            <a:ext cx="2767681" cy="369332"/>
          </a:xfrm>
          <a:prstGeom prst="rect">
            <a:avLst/>
          </a:prstGeom>
          <a:noFill/>
        </p:spPr>
        <p:txBody>
          <a:bodyPr wrap="none" rtlCol="0">
            <a:spAutoFit/>
          </a:bodyPr>
          <a:lstStyle/>
          <a:p>
            <a:r>
              <a:rPr lang="en-US" dirty="0">
                <a:latin typeface="Times New Roman" panose="02020603050405020304" pitchFamily="18" charset="0"/>
                <a:cs typeface="Times New Roman" panose="02020603050405020304" pitchFamily="18" charset="0"/>
              </a:rPr>
              <a:t>Results on Test(268,7) data:</a:t>
            </a:r>
          </a:p>
        </p:txBody>
      </p:sp>
      <p:pic>
        <p:nvPicPr>
          <p:cNvPr id="7" name="Picture 6">
            <a:extLst>
              <a:ext uri="{FF2B5EF4-FFF2-40B4-BE49-F238E27FC236}">
                <a16:creationId xmlns:a16="http://schemas.microsoft.com/office/drawing/2014/main" id="{01043623-58CB-B523-AC07-25E6A6C45C30}"/>
              </a:ext>
            </a:extLst>
          </p:cNvPr>
          <p:cNvPicPr>
            <a:picLocks noChangeAspect="1"/>
          </p:cNvPicPr>
          <p:nvPr/>
        </p:nvPicPr>
        <p:blipFill>
          <a:blip r:embed="rId4"/>
          <a:stretch>
            <a:fillRect/>
          </a:stretch>
        </p:blipFill>
        <p:spPr>
          <a:xfrm>
            <a:off x="7938968" y="1212448"/>
            <a:ext cx="3224332" cy="4089397"/>
          </a:xfrm>
          <a:prstGeom prst="rect">
            <a:avLst/>
          </a:prstGeom>
        </p:spPr>
      </p:pic>
      <p:sp>
        <p:nvSpPr>
          <p:cNvPr id="9" name="TextBox 8">
            <a:extLst>
              <a:ext uri="{FF2B5EF4-FFF2-40B4-BE49-F238E27FC236}">
                <a16:creationId xmlns:a16="http://schemas.microsoft.com/office/drawing/2014/main" id="{32AA332F-5FB5-5A22-97AE-B29C3E22D354}"/>
              </a:ext>
            </a:extLst>
          </p:cNvPr>
          <p:cNvSpPr txBox="1"/>
          <p:nvPr/>
        </p:nvSpPr>
        <p:spPr>
          <a:xfrm>
            <a:off x="7938968" y="5066786"/>
            <a:ext cx="3224332" cy="369332"/>
          </a:xfrm>
          <a:prstGeom prst="rect">
            <a:avLst/>
          </a:prstGeom>
          <a:noFill/>
        </p:spPr>
        <p:txBody>
          <a:bodyPr wrap="square">
            <a:spAutoFit/>
          </a:bodyPr>
          <a:lstStyle/>
          <a:p>
            <a:r>
              <a:rPr lang="en-IN" b="1" dirty="0">
                <a:solidFill>
                  <a:srgbClr val="212121"/>
                </a:solidFill>
                <a:latin typeface="Times New Roman" panose="02020603050405020304" pitchFamily="18" charset="0"/>
                <a:cs typeface="Times New Roman" panose="02020603050405020304" pitchFamily="18" charset="0"/>
              </a:rPr>
              <a:t>y</a:t>
            </a:r>
            <a:r>
              <a:rPr lang="en-IN" b="1" i="0" dirty="0">
                <a:solidFill>
                  <a:srgbClr val="212121"/>
                </a:solidFill>
                <a:effectLst/>
                <a:latin typeface="Times New Roman" panose="02020603050405020304" pitchFamily="18" charset="0"/>
                <a:cs typeface="Times New Roman" panose="02020603050405020304" pitchFamily="18" charset="0"/>
              </a:rPr>
              <a:t>_pred shape = (268, 2000)</a:t>
            </a: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87741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97F34F9-F7CE-4D62-8F8B-2E98B0394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1AEC8AF-1896-43A9-BF10-CE06FD2544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199BD9-A6EE-4972-BFB5-2AAE28288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919" y="157606"/>
            <a:ext cx="11870161" cy="65427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324533" y="2969110"/>
            <a:ext cx="3301255" cy="765859"/>
          </a:xfrm>
        </p:spPr>
        <p:txBody>
          <a:bodyPr anchor="b">
            <a:normAutofit/>
          </a:bodyPr>
          <a:lstStyle/>
          <a:p>
            <a:pPr algn="ctr"/>
            <a:r>
              <a:rPr lang="en-US" u="sng" dirty="0">
                <a:latin typeface="Times New Roman" panose="02020603050405020304" pitchFamily="18" charset="0"/>
                <a:cs typeface="Times New Roman" panose="02020603050405020304" pitchFamily="18" charset="0"/>
              </a:rPr>
              <a:t>Introduction</a:t>
            </a:r>
            <a:endParaRPr lang="en-US" sz="2400" u="sng" dirty="0">
              <a:latin typeface="Times New Roman" panose="02020603050405020304" pitchFamily="18"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DDBF0949-4985-5A6F-4845-81C3DA1E765D}"/>
              </a:ext>
            </a:extLst>
          </p:cNvPr>
          <p:cNvSpPr>
            <a:spLocks noGrp="1"/>
          </p:cNvSpPr>
          <p:nvPr>
            <p:ph idx="1"/>
          </p:nvPr>
        </p:nvSpPr>
        <p:spPr>
          <a:xfrm>
            <a:off x="4253924" y="1186758"/>
            <a:ext cx="7533564" cy="4698475"/>
          </a:xfrm>
        </p:spPr>
        <p:txBody>
          <a:bodyPr anchor="ctr">
            <a:normAutofit lnSpcReduction="10000"/>
          </a:bodyPr>
          <a:lstStyle/>
          <a:p>
            <a:pPr algn="just">
              <a:lnSpc>
                <a:spcPct val="100000"/>
              </a:lnSpc>
            </a:pPr>
            <a:r>
              <a:rPr lang="en-IN" sz="1400" b="0" i="0" dirty="0">
                <a:solidFill>
                  <a:schemeClr val="tx1"/>
                </a:solidFill>
                <a:effectLst/>
                <a:latin typeface="Times New Roman" panose="02020603050405020304" pitchFamily="18" charset="0"/>
                <a:cs typeface="Times New Roman" panose="02020603050405020304" pitchFamily="18" charset="0"/>
              </a:rPr>
              <a:t>In the complex landscape of insurance pricing, the quest for precision and reliability in predicting costs has become increasingly vital. Yet, the conventional methods rooted in frequentist approaches reveal inherent limitations, relying heavily on rigid data assumptions and lacking the adaptability required in today's dynamic insurance ecosystem. Recognizing these constraints, there's a burgeoning interest in alternative modeling methodologies, particularly in the realms of Bayesian modeling and machine learning.</a:t>
            </a:r>
          </a:p>
          <a:p>
            <a:pPr algn="just">
              <a:lnSpc>
                <a:spcPct val="100000"/>
              </a:lnSpc>
            </a:pPr>
            <a:r>
              <a:rPr lang="en-IN" sz="1400" b="0" i="0" dirty="0">
                <a:solidFill>
                  <a:schemeClr val="tx1"/>
                </a:solidFill>
                <a:effectLst/>
                <a:latin typeface="Times New Roman" panose="02020603050405020304" pitchFamily="18" charset="0"/>
                <a:cs typeface="Times New Roman" panose="02020603050405020304" pitchFamily="18" charset="0"/>
              </a:rPr>
              <a:t>The significance of accurately predicting insurance costs cannot be overstated. It serves as a linchpin for individuals and businesses alike, enabling prudent financial planning and risk mitigation strategies. Moreover, for insurance companies, the ability to set fair premiums while remaining competitive is contingent upon robust predictive models.</a:t>
            </a:r>
          </a:p>
          <a:p>
            <a:pPr algn="just">
              <a:lnSpc>
                <a:spcPct val="100000"/>
              </a:lnSpc>
            </a:pPr>
            <a:r>
              <a:rPr lang="en-IN" sz="1400" b="0" i="0" dirty="0">
                <a:solidFill>
                  <a:schemeClr val="tx1"/>
                </a:solidFill>
                <a:effectLst/>
                <a:latin typeface="Times New Roman" panose="02020603050405020304" pitchFamily="18" charset="0"/>
                <a:cs typeface="Times New Roman" panose="02020603050405020304" pitchFamily="18" charset="0"/>
              </a:rPr>
              <a:t>This project embarks on a journey leveraging Bayesian methodology, specifically employing Markov Chain Monte Carlo (MCMC) techniques and computational tools, to model insurance prices. While recognizing the importance of traditional regression models like Linear Regression, Ridge Regression, Lasso Regression, Decision Tree Regressor, Random Forest Regressor, and XGBoost Regressor, this study seeks to expand the horizon by delving deeper into the Bayesian approach.</a:t>
            </a:r>
          </a:p>
          <a:p>
            <a:pPr algn="just">
              <a:lnSpc>
                <a:spcPct val="100000"/>
              </a:lnSpc>
            </a:pPr>
            <a:r>
              <a:rPr lang="en-IN" sz="1400" b="0" i="0" dirty="0">
                <a:solidFill>
                  <a:schemeClr val="tx1"/>
                </a:solidFill>
                <a:effectLst/>
                <a:latin typeface="Times New Roman" panose="02020603050405020304" pitchFamily="18" charset="0"/>
                <a:cs typeface="Times New Roman" panose="02020603050405020304" pitchFamily="18" charset="0"/>
              </a:rPr>
              <a:t>The focus here extends beyond conventional approaches by embracing Bayesian Linear Regression and Bayesian Multiple Linear Regression. The intent is to compare and contrast these Bayesian models against the aforementioned regression models, gauging their efficacy based on metrics like R Square and RMSE. By doing so, we aim to uncover the strengths and advantages of Bayesian modeling in predicting insurance costs, potentially offering a more nuanced and accurate understanding that transcends the limitations of traditional frequentist techniques.</a:t>
            </a:r>
          </a:p>
        </p:txBody>
      </p:sp>
      <p:grpSp>
        <p:nvGrpSpPr>
          <p:cNvPr id="14" name="Group 13">
            <a:extLst>
              <a:ext uri="{FF2B5EF4-FFF2-40B4-BE49-F238E27FC236}">
                <a16:creationId xmlns:a16="http://schemas.microsoft.com/office/drawing/2014/main" id="{1148C992-36DE-4449-B92D-49AE04B5DE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41417" y="4244117"/>
            <a:ext cx="867485" cy="115439"/>
            <a:chOff x="8910933" y="1861308"/>
            <a:chExt cx="867485" cy="115439"/>
          </a:xfrm>
        </p:grpSpPr>
        <p:sp>
          <p:nvSpPr>
            <p:cNvPr id="15" name="Rectangle 14">
              <a:extLst>
                <a:ext uri="{FF2B5EF4-FFF2-40B4-BE49-F238E27FC236}">
                  <a16:creationId xmlns:a16="http://schemas.microsoft.com/office/drawing/2014/main" id="{D765B2C1-DF41-437F-9F2D-C33E46FA2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6AA37ED-ED19-4857-9B2C-777E8F707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45F6E87-86FB-440C-9EB4-A48D11C72CF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07839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i="0" u="sng" dirty="0">
                <a:solidFill>
                  <a:schemeClr val="tx1"/>
                </a:solidFill>
                <a:effectLst/>
                <a:latin typeface="Times New Roman" panose="02020603050405020304" pitchFamily="18" charset="0"/>
                <a:cs typeface="Times New Roman" panose="02020603050405020304" pitchFamily="18" charset="0"/>
              </a:rPr>
              <a:t>Model Performance Comparison:</a:t>
            </a:r>
            <a:endParaRPr lang="en-US" sz="2400" u="sng" dirty="0">
              <a:solidFill>
                <a:schemeClr val="tx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A11860B5-1C76-16A8-AD91-629377EC03AC}"/>
              </a:ext>
            </a:extLst>
          </p:cNvPr>
          <p:cNvPicPr>
            <a:picLocks noChangeAspect="1"/>
          </p:cNvPicPr>
          <p:nvPr/>
        </p:nvPicPr>
        <p:blipFill>
          <a:blip r:embed="rId2"/>
          <a:stretch>
            <a:fillRect/>
          </a:stretch>
        </p:blipFill>
        <p:spPr>
          <a:xfrm>
            <a:off x="1028700" y="1778508"/>
            <a:ext cx="4165600" cy="3022600"/>
          </a:xfrm>
          <a:prstGeom prst="rect">
            <a:avLst/>
          </a:prstGeom>
        </p:spPr>
      </p:pic>
      <p:pic>
        <p:nvPicPr>
          <p:cNvPr id="10" name="Picture 9">
            <a:extLst>
              <a:ext uri="{FF2B5EF4-FFF2-40B4-BE49-F238E27FC236}">
                <a16:creationId xmlns:a16="http://schemas.microsoft.com/office/drawing/2014/main" id="{185DCF97-5AD9-C560-BE99-1B23FF01BD82}"/>
              </a:ext>
            </a:extLst>
          </p:cNvPr>
          <p:cNvPicPr>
            <a:picLocks noChangeAspect="1"/>
          </p:cNvPicPr>
          <p:nvPr/>
        </p:nvPicPr>
        <p:blipFill>
          <a:blip r:embed="rId3"/>
          <a:stretch>
            <a:fillRect/>
          </a:stretch>
        </p:blipFill>
        <p:spPr>
          <a:xfrm>
            <a:off x="5394017" y="1979115"/>
            <a:ext cx="6062060" cy="631778"/>
          </a:xfrm>
          <a:prstGeom prst="rect">
            <a:avLst/>
          </a:prstGeom>
        </p:spPr>
      </p:pic>
      <p:sp>
        <p:nvSpPr>
          <p:cNvPr id="13" name="TextBox 12">
            <a:extLst>
              <a:ext uri="{FF2B5EF4-FFF2-40B4-BE49-F238E27FC236}">
                <a16:creationId xmlns:a16="http://schemas.microsoft.com/office/drawing/2014/main" id="{5108B9DF-1A7E-5FDA-F43D-87CC7B92D6E4}"/>
              </a:ext>
            </a:extLst>
          </p:cNvPr>
          <p:cNvSpPr txBox="1"/>
          <p:nvPr/>
        </p:nvSpPr>
        <p:spPr>
          <a:xfrm>
            <a:off x="2129051" y="1241946"/>
            <a:ext cx="1957972"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Without Bayesian</a:t>
            </a:r>
            <a:r>
              <a:rPr lang="en-US" dirty="0">
                <a:latin typeface="Times New Roman" panose="02020603050405020304" pitchFamily="18" charset="0"/>
                <a:cs typeface="Times New Roman" panose="02020603050405020304" pitchFamily="18" charset="0"/>
              </a:rPr>
              <a:t>: </a:t>
            </a:r>
          </a:p>
        </p:txBody>
      </p:sp>
      <p:sp>
        <p:nvSpPr>
          <p:cNvPr id="14" name="TextBox 13">
            <a:extLst>
              <a:ext uri="{FF2B5EF4-FFF2-40B4-BE49-F238E27FC236}">
                <a16:creationId xmlns:a16="http://schemas.microsoft.com/office/drawing/2014/main" id="{FB16ACEB-1B05-733F-DB35-2AFC705F7197}"/>
              </a:ext>
            </a:extLst>
          </p:cNvPr>
          <p:cNvSpPr txBox="1"/>
          <p:nvPr/>
        </p:nvSpPr>
        <p:spPr>
          <a:xfrm>
            <a:off x="7492099" y="1262839"/>
            <a:ext cx="1663019" cy="369332"/>
          </a:xfrm>
          <a:prstGeom prst="rect">
            <a:avLst/>
          </a:prstGeom>
          <a:noFill/>
        </p:spPr>
        <p:txBody>
          <a:bodyPr wrap="none" rtlCol="0">
            <a:spAutoFit/>
          </a:bodyPr>
          <a:lstStyle/>
          <a:p>
            <a:r>
              <a:rPr lang="en-US" u="sng" dirty="0">
                <a:latin typeface="Times New Roman" panose="02020603050405020304" pitchFamily="18" charset="0"/>
                <a:cs typeface="Times New Roman" panose="02020603050405020304" pitchFamily="18" charset="0"/>
              </a:rPr>
              <a:t>With Bayesian</a:t>
            </a:r>
            <a:r>
              <a:rPr lang="en-US"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3800900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07271E9-21F4-400B-84B6-052EAFCFE5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3D78ED-34B7-4F8E-8377-994DCAD3C8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9648"/>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Many question marks on black background">
            <a:extLst>
              <a:ext uri="{FF2B5EF4-FFF2-40B4-BE49-F238E27FC236}">
                <a16:creationId xmlns:a16="http://schemas.microsoft.com/office/drawing/2014/main" id="{0473298B-EC3E-B2F5-C462-2A8624321487}"/>
              </a:ext>
            </a:extLst>
          </p:cNvPr>
          <p:cNvPicPr>
            <a:picLocks noChangeAspect="1"/>
          </p:cNvPicPr>
          <p:nvPr/>
        </p:nvPicPr>
        <p:blipFill rotWithShape="1">
          <a:blip r:embed="rId2">
            <a:alphaModFix amt="40000"/>
          </a:blip>
          <a:srcRect t="7630"/>
          <a:stretch/>
        </p:blipFill>
        <p:spPr>
          <a:xfrm>
            <a:off x="20" y="10"/>
            <a:ext cx="12191979" cy="6869638"/>
          </a:xfrm>
          <a:prstGeom prst="rect">
            <a:avLst/>
          </a:prstGeom>
        </p:spPr>
      </p:pic>
      <p:sp>
        <p:nvSpPr>
          <p:cNvPr id="4" name="Title 3">
            <a:extLst>
              <a:ext uri="{FF2B5EF4-FFF2-40B4-BE49-F238E27FC236}">
                <a16:creationId xmlns:a16="http://schemas.microsoft.com/office/drawing/2014/main" id="{7C3EB91C-1E89-C52A-9BC2-C6B7A2661709}"/>
              </a:ext>
            </a:extLst>
          </p:cNvPr>
          <p:cNvSpPr>
            <a:spLocks noGrp="1"/>
          </p:cNvSpPr>
          <p:nvPr>
            <p:ph type="title"/>
          </p:nvPr>
        </p:nvSpPr>
        <p:spPr>
          <a:xfrm>
            <a:off x="1736785" y="723900"/>
            <a:ext cx="8718430" cy="1288489"/>
          </a:xfrm>
          <a:effectLst>
            <a:outerShdw blurRad="50800" dist="12700" dir="2700000" algn="tl" rotWithShape="0">
              <a:prstClr val="black">
                <a:alpha val="40000"/>
              </a:prstClr>
            </a:outerShdw>
          </a:effectLst>
        </p:spPr>
        <p:txBody>
          <a:bodyPr vert="horz" lIns="91440" tIns="45720" rIns="91440" bIns="45720" rtlCol="0" anchor="b">
            <a:normAutofit/>
          </a:bodyPr>
          <a:lstStyle/>
          <a:p>
            <a:pPr algn="ctr"/>
            <a:r>
              <a:rPr lang="en-US" dirty="0">
                <a:solidFill>
                  <a:schemeClr val="tx1"/>
                </a:solidFill>
              </a:rPr>
              <a:t>Conclusion:</a:t>
            </a:r>
          </a:p>
        </p:txBody>
      </p:sp>
      <p:sp>
        <p:nvSpPr>
          <p:cNvPr id="6" name="TextBox 5">
            <a:extLst>
              <a:ext uri="{FF2B5EF4-FFF2-40B4-BE49-F238E27FC236}">
                <a16:creationId xmlns:a16="http://schemas.microsoft.com/office/drawing/2014/main" id="{D6FBA94E-9D26-F2F3-45D7-0D3A7C8201CB}"/>
              </a:ext>
            </a:extLst>
          </p:cNvPr>
          <p:cNvSpPr txBox="1"/>
          <p:nvPr/>
        </p:nvSpPr>
        <p:spPr>
          <a:xfrm>
            <a:off x="1378424" y="2161903"/>
            <a:ext cx="9621672" cy="3416512"/>
          </a:xfrm>
          <a:prstGeom prst="rect">
            <a:avLst/>
          </a:prstGeom>
          <a:effectLst>
            <a:outerShdw blurRad="50800" dist="12700" dir="2700000" algn="tl" rotWithShape="0">
              <a:prstClr val="black">
                <a:alpha val="40000"/>
              </a:prstClr>
            </a:outerShdw>
          </a:effectLst>
        </p:spPr>
        <p:txBody>
          <a:bodyPr vert="horz" lIns="91440" tIns="45720" rIns="91440" bIns="45720" rtlCol="0">
            <a:normAutofit/>
          </a:bodyPr>
          <a:lstStyle/>
          <a:p>
            <a:pPr algn="just">
              <a:spcAft>
                <a:spcPts val="600"/>
              </a:spcAft>
            </a:pPr>
            <a:r>
              <a:rPr lang="en-US" sz="1600" b="0" i="0" dirty="0">
                <a:effectLst/>
                <a:latin typeface="Times New Roman" panose="02020603050405020304" pitchFamily="18" charset="0"/>
                <a:cs typeface="Times New Roman" panose="02020603050405020304" pitchFamily="18" charset="0"/>
              </a:rPr>
              <a:t>The Bayesian linear regression may have a smaller mean squared error compared to the least squares linear regression due to the uncertainty estimates provided by the Bayesian model. In Bayesian linear regression, we estimate the posterior distribution of the model parameters given the data, which allows us to obtain a range of plausible values for the parameters, instead of a single point estimate as in least squares regression.</a:t>
            </a:r>
          </a:p>
          <a:p>
            <a:pPr algn="just">
              <a:spcAft>
                <a:spcPts val="600"/>
              </a:spcAft>
            </a:pPr>
            <a:endParaRPr lang="en-US" sz="1600" b="0" i="0" dirty="0">
              <a:effectLst/>
              <a:latin typeface="Times New Roman" panose="02020603050405020304" pitchFamily="18" charset="0"/>
              <a:cs typeface="Times New Roman" panose="02020603050405020304" pitchFamily="18" charset="0"/>
            </a:endParaRPr>
          </a:p>
          <a:p>
            <a:pPr algn="just">
              <a:spcAft>
                <a:spcPts val="600"/>
              </a:spcAft>
            </a:pPr>
            <a:r>
              <a:rPr lang="en-US" sz="1600" b="0" i="0" dirty="0">
                <a:effectLst/>
                <a:latin typeface="Times New Roman" panose="02020603050405020304" pitchFamily="18" charset="0"/>
                <a:cs typeface="Times New Roman" panose="02020603050405020304" pitchFamily="18" charset="0"/>
              </a:rPr>
              <a:t>This uncertainty estimate can be particularly helpful in situations where we have limited data or when the data is noisy or has outliers. The uncertainty estimates can help to regularize the model and reduce overfitting. Additionally, Bayesian models allow for the incorporation of prior knowledge, which can be useful in situations where we have some prior knowledge about the relationship between the variables.</a:t>
            </a:r>
          </a:p>
          <a:p>
            <a:pPr algn="just">
              <a:spcAft>
                <a:spcPts val="600"/>
              </a:spcAft>
            </a:pPr>
            <a:endParaRPr lang="en-US" sz="1600" b="0" i="0" dirty="0">
              <a:effectLst/>
              <a:latin typeface="Times New Roman" panose="02020603050405020304" pitchFamily="18" charset="0"/>
              <a:cs typeface="Times New Roman" panose="02020603050405020304" pitchFamily="18" charset="0"/>
            </a:endParaRPr>
          </a:p>
          <a:p>
            <a:pPr algn="just">
              <a:spcAft>
                <a:spcPts val="600"/>
              </a:spcAft>
            </a:pPr>
            <a:r>
              <a:rPr lang="en-US" sz="1600" b="0" i="0" dirty="0">
                <a:effectLst/>
                <a:latin typeface="Times New Roman" panose="02020603050405020304" pitchFamily="18" charset="0"/>
                <a:cs typeface="Times New Roman" panose="02020603050405020304" pitchFamily="18" charset="0"/>
              </a:rPr>
              <a:t>Therefore, the Bayesian approach may provide a more robust estimate of the parameters, resulting in better predictions and a smaller mean squared error compared to the least squares approach.</a:t>
            </a:r>
          </a:p>
        </p:txBody>
      </p:sp>
      <p:grpSp>
        <p:nvGrpSpPr>
          <p:cNvPr id="16" name="Group 15">
            <a:extLst>
              <a:ext uri="{FF2B5EF4-FFF2-40B4-BE49-F238E27FC236}">
                <a16:creationId xmlns:a16="http://schemas.microsoft.com/office/drawing/2014/main" id="{A1527245-C5C2-4BD3-8317-C4D6D7A102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62258" y="5849932"/>
            <a:ext cx="867485" cy="115439"/>
            <a:chOff x="8910933" y="1861308"/>
            <a:chExt cx="867485" cy="115439"/>
          </a:xfrm>
        </p:grpSpPr>
        <p:sp>
          <p:nvSpPr>
            <p:cNvPr id="17" name="Rectangle 16">
              <a:extLst>
                <a:ext uri="{FF2B5EF4-FFF2-40B4-BE49-F238E27FC236}">
                  <a16:creationId xmlns:a16="http://schemas.microsoft.com/office/drawing/2014/main" id="{E03BA463-C04F-4127-9100-1F376E519B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ffectLst>
                  <a:outerShdw blurRad="38100" dist="38100" dir="2700000" algn="tl">
                    <a:srgbClr val="000000">
                      <a:alpha val="43137"/>
                    </a:srgbClr>
                  </a:outerShdw>
                </a:effectLst>
              </a:endParaRPr>
            </a:p>
          </p:txBody>
        </p:sp>
        <p:cxnSp>
          <p:nvCxnSpPr>
            <p:cNvPr id="18" name="Straight Connector 17">
              <a:extLst>
                <a:ext uri="{FF2B5EF4-FFF2-40B4-BE49-F238E27FC236}">
                  <a16:creationId xmlns:a16="http://schemas.microsoft.com/office/drawing/2014/main" id="{01FD6DA6-F7BC-4426-8465-928C4EC4A4C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A28AE3-3C29-44E4-80A5-C2937F8E7A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1224481"/>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1A01047-632B-4F57-9CDB-AA680D5BB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erial view of a highway near the ocean">
            <a:extLst>
              <a:ext uri="{FF2B5EF4-FFF2-40B4-BE49-F238E27FC236}">
                <a16:creationId xmlns:a16="http://schemas.microsoft.com/office/drawing/2014/main" id="{3F379DE8-0F63-6089-2D23-51C8DDDC050A}"/>
              </a:ext>
            </a:extLst>
          </p:cNvPr>
          <p:cNvPicPr>
            <a:picLocks noChangeAspect="1"/>
          </p:cNvPicPr>
          <p:nvPr/>
        </p:nvPicPr>
        <p:blipFill rotWithShape="1">
          <a:blip r:embed="rId2"/>
          <a:srcRect t="11833" b="13167"/>
          <a:stretch/>
        </p:blipFill>
        <p:spPr>
          <a:xfrm>
            <a:off x="20" y="10"/>
            <a:ext cx="12191980" cy="6857991"/>
          </a:xfrm>
          <a:prstGeom prst="rect">
            <a:avLst/>
          </a:prstGeom>
        </p:spPr>
      </p:pic>
      <p:sp>
        <p:nvSpPr>
          <p:cNvPr id="11" name="Rectangle 5">
            <a:extLst>
              <a:ext uri="{FF2B5EF4-FFF2-40B4-BE49-F238E27FC236}">
                <a16:creationId xmlns:a16="http://schemas.microsoft.com/office/drawing/2014/main" id="{48EF695B-E7DE-4164-862A-9CD06DFB0E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D5B0CE-8E51-61E1-914E-753359747724}"/>
              </a:ext>
            </a:extLst>
          </p:cNvPr>
          <p:cNvSpPr>
            <a:spLocks noGrp="1"/>
          </p:cNvSpPr>
          <p:nvPr>
            <p:ph idx="1"/>
          </p:nvPr>
        </p:nvSpPr>
        <p:spPr>
          <a:xfrm>
            <a:off x="1038882" y="2601373"/>
            <a:ext cx="3950677" cy="1755473"/>
          </a:xfrm>
        </p:spPr>
        <p:txBody>
          <a:bodyPr>
            <a:normAutofit/>
          </a:bodyPr>
          <a:lstStyle/>
          <a:p>
            <a:pPr algn="ctr"/>
            <a:endParaRPr lang="en-US" dirty="0"/>
          </a:p>
          <a:p>
            <a:pPr algn="ctr"/>
            <a:r>
              <a:rPr lang="en-US" sz="4400" dirty="0">
                <a:solidFill>
                  <a:schemeClr val="tx1"/>
                </a:solidFill>
                <a:latin typeface="Times New Roman" panose="02020603050405020304" pitchFamily="18" charset="0"/>
                <a:cs typeface="Times New Roman" panose="02020603050405020304" pitchFamily="18" charset="0"/>
              </a:rPr>
              <a:t>Thank You !</a:t>
            </a:r>
          </a:p>
        </p:txBody>
      </p:sp>
      <p:grpSp>
        <p:nvGrpSpPr>
          <p:cNvPr id="13" name="Group 12">
            <a:extLst>
              <a:ext uri="{FF2B5EF4-FFF2-40B4-BE49-F238E27FC236}">
                <a16:creationId xmlns:a16="http://schemas.microsoft.com/office/drawing/2014/main" id="{D5ADB088-C125-457F-9C61-DFE21DCEF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2543656"/>
            <a:ext cx="867485" cy="115439"/>
            <a:chOff x="8910933" y="1861308"/>
            <a:chExt cx="867485" cy="115439"/>
          </a:xfrm>
        </p:grpSpPr>
        <p:sp>
          <p:nvSpPr>
            <p:cNvPr id="19" name="Rectangle 18">
              <a:extLst>
                <a:ext uri="{FF2B5EF4-FFF2-40B4-BE49-F238E27FC236}">
                  <a16:creationId xmlns:a16="http://schemas.microsoft.com/office/drawing/2014/main" id="{6DE177E3-7A50-4A27-B466-79375BA19D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6F53D207-3550-41FA-BBC0-A5220E7346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EF5A581-4EC8-4E1B-BF64-8A1FE8530F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161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395782"/>
            <a:ext cx="10134600" cy="513367"/>
          </a:xfrm>
        </p:spPr>
        <p:txBody>
          <a:bodyPr>
            <a:normAutofit/>
          </a:bodyPr>
          <a:lstStyle/>
          <a:p>
            <a:pPr algn="ctr"/>
            <a:r>
              <a:rPr lang="en-US" sz="2200" u="sng" dirty="0">
                <a:solidFill>
                  <a:schemeClr val="tx1"/>
                </a:solidFill>
                <a:latin typeface="Times New Roman" panose="02020603050405020304" pitchFamily="18" charset="0"/>
                <a:cs typeface="Times New Roman" panose="02020603050405020304" pitchFamily="18" charset="0"/>
              </a:rPr>
              <a:t>Data Description </a:t>
            </a:r>
          </a:p>
        </p:txBody>
      </p:sp>
      <p:sp>
        <p:nvSpPr>
          <p:cNvPr id="3" name="Content Placeholder 2">
            <a:extLst>
              <a:ext uri="{FF2B5EF4-FFF2-40B4-BE49-F238E27FC236}">
                <a16:creationId xmlns:a16="http://schemas.microsoft.com/office/drawing/2014/main" id="{DDBF0949-4985-5A6F-4845-81C3DA1E765D}"/>
              </a:ext>
            </a:extLst>
          </p:cNvPr>
          <p:cNvSpPr>
            <a:spLocks noGrp="1"/>
          </p:cNvSpPr>
          <p:nvPr>
            <p:ph idx="1"/>
          </p:nvPr>
        </p:nvSpPr>
        <p:spPr>
          <a:xfrm>
            <a:off x="1028700" y="1045627"/>
            <a:ext cx="10134600" cy="2036718"/>
          </a:xfrm>
        </p:spPr>
        <p:txBody>
          <a:bodyPr>
            <a:normAutofit/>
          </a:bodyPr>
          <a:lstStyle/>
          <a:p>
            <a:pPr algn="just"/>
            <a:r>
              <a:rPr lang="en-IN" sz="1800" b="0" i="0" dirty="0">
                <a:solidFill>
                  <a:schemeClr val="tx1"/>
                </a:solidFill>
                <a:effectLst/>
                <a:latin typeface="Times New Roman" panose="02020603050405020304" pitchFamily="18" charset="0"/>
                <a:cs typeface="Times New Roman" panose="02020603050405020304" pitchFamily="18" charset="0"/>
              </a:rPr>
              <a:t>The dataset comprises of several crucial features. It includes the </a:t>
            </a:r>
            <a:r>
              <a:rPr lang="en-IN" sz="1800" b="1" i="0" dirty="0">
                <a:solidFill>
                  <a:schemeClr val="tx1"/>
                </a:solidFill>
                <a:effectLst/>
                <a:latin typeface="Times New Roman" panose="02020603050405020304" pitchFamily="18" charset="0"/>
                <a:cs typeface="Times New Roman" panose="02020603050405020304" pitchFamily="18" charset="0"/>
              </a:rPr>
              <a:t>age</a:t>
            </a:r>
            <a:r>
              <a:rPr lang="en-IN" sz="1800" b="0" i="0" dirty="0">
                <a:solidFill>
                  <a:schemeClr val="tx1"/>
                </a:solidFill>
                <a:effectLst/>
                <a:latin typeface="Times New Roman" panose="02020603050405020304" pitchFamily="18" charset="0"/>
                <a:cs typeface="Times New Roman" panose="02020603050405020304" pitchFamily="18" charset="0"/>
              </a:rPr>
              <a:t> of insured individuals, their </a:t>
            </a:r>
            <a:r>
              <a:rPr lang="en-IN" sz="1800" b="1" i="0" dirty="0">
                <a:solidFill>
                  <a:schemeClr val="tx1"/>
                </a:solidFill>
                <a:effectLst/>
                <a:latin typeface="Times New Roman" panose="02020603050405020304" pitchFamily="18" charset="0"/>
                <a:cs typeface="Times New Roman" panose="02020603050405020304" pitchFamily="18" charset="0"/>
              </a:rPr>
              <a:t>gender</a:t>
            </a:r>
            <a:r>
              <a:rPr lang="en-IN" sz="1800" b="0" i="0" dirty="0">
                <a:solidFill>
                  <a:schemeClr val="tx1"/>
                </a:solidFill>
                <a:effectLst/>
                <a:latin typeface="Times New Roman" panose="02020603050405020304" pitchFamily="18" charset="0"/>
                <a:cs typeface="Times New Roman" panose="02020603050405020304" pitchFamily="18" charset="0"/>
              </a:rPr>
              <a:t> ('female' or 'male'), their </a:t>
            </a:r>
            <a:r>
              <a:rPr lang="en-IN" sz="1800" b="1" i="0" dirty="0">
                <a:solidFill>
                  <a:schemeClr val="tx1"/>
                </a:solidFill>
                <a:effectLst/>
                <a:latin typeface="Times New Roman" panose="02020603050405020304" pitchFamily="18" charset="0"/>
                <a:cs typeface="Times New Roman" panose="02020603050405020304" pitchFamily="18" charset="0"/>
              </a:rPr>
              <a:t>Body Mass Index (BMI)</a:t>
            </a:r>
            <a:r>
              <a:rPr lang="en-IN" sz="1800" b="0" i="0" dirty="0">
                <a:solidFill>
                  <a:schemeClr val="tx1"/>
                </a:solidFill>
                <a:effectLst/>
                <a:latin typeface="Times New Roman" panose="02020603050405020304" pitchFamily="18" charset="0"/>
                <a:cs typeface="Times New Roman" panose="02020603050405020304" pitchFamily="18" charset="0"/>
              </a:rPr>
              <a:t>, which serves as a metric for assessing body weight, the </a:t>
            </a:r>
            <a:r>
              <a:rPr lang="en-IN" sz="1800" b="1" i="0" dirty="0">
                <a:solidFill>
                  <a:schemeClr val="tx1"/>
                </a:solidFill>
                <a:effectLst/>
                <a:latin typeface="Times New Roman" panose="02020603050405020304" pitchFamily="18" charset="0"/>
                <a:cs typeface="Times New Roman" panose="02020603050405020304" pitchFamily="18" charset="0"/>
              </a:rPr>
              <a:t>number of children</a:t>
            </a:r>
            <a:r>
              <a:rPr lang="en-IN" sz="1800" b="0" i="0" dirty="0">
                <a:solidFill>
                  <a:schemeClr val="tx1"/>
                </a:solidFill>
                <a:effectLst/>
                <a:latin typeface="Times New Roman" panose="02020603050405020304" pitchFamily="18" charset="0"/>
                <a:cs typeface="Times New Roman" panose="02020603050405020304" pitchFamily="18" charset="0"/>
              </a:rPr>
              <a:t> or dependents they have, their </a:t>
            </a:r>
            <a:r>
              <a:rPr lang="en-IN" sz="1800" b="1" i="0" dirty="0">
                <a:solidFill>
                  <a:schemeClr val="tx1"/>
                </a:solidFill>
                <a:effectLst/>
                <a:latin typeface="Times New Roman" panose="02020603050405020304" pitchFamily="18" charset="0"/>
                <a:cs typeface="Times New Roman" panose="02020603050405020304" pitchFamily="18" charset="0"/>
              </a:rPr>
              <a:t>smoking status </a:t>
            </a:r>
            <a:r>
              <a:rPr lang="en-IN" sz="1800" b="0" i="0" dirty="0">
                <a:solidFill>
                  <a:schemeClr val="tx1"/>
                </a:solidFill>
                <a:effectLst/>
                <a:latin typeface="Times New Roman" panose="02020603050405020304" pitchFamily="18" charset="0"/>
                <a:cs typeface="Times New Roman" panose="02020603050405020304" pitchFamily="18" charset="0"/>
              </a:rPr>
              <a:t>(categorized as 'yes' for smokers and 'no' for non-smokers), the </a:t>
            </a:r>
            <a:r>
              <a:rPr lang="en-IN" sz="1800" b="1" i="0" dirty="0">
                <a:solidFill>
                  <a:schemeClr val="tx1"/>
                </a:solidFill>
                <a:effectLst/>
                <a:latin typeface="Times New Roman" panose="02020603050405020304" pitchFamily="18" charset="0"/>
                <a:cs typeface="Times New Roman" panose="02020603050405020304" pitchFamily="18" charset="0"/>
              </a:rPr>
              <a:t>geographic region </a:t>
            </a:r>
            <a:r>
              <a:rPr lang="en-IN" sz="1800" b="0" i="0" dirty="0">
                <a:solidFill>
                  <a:schemeClr val="tx1"/>
                </a:solidFill>
                <a:effectLst/>
                <a:latin typeface="Times New Roman" panose="02020603050405020304" pitchFamily="18" charset="0"/>
                <a:cs typeface="Times New Roman" panose="02020603050405020304" pitchFamily="18" charset="0"/>
              </a:rPr>
              <a:t>to which they belong (with categories like 'southwest,' 'southeast,' 'northeast,' and 'northwest’). The final column, "</a:t>
            </a:r>
            <a:r>
              <a:rPr lang="en-IN" sz="1800" b="1" i="0" dirty="0">
                <a:solidFill>
                  <a:schemeClr val="tx1"/>
                </a:solidFill>
                <a:effectLst/>
                <a:latin typeface="Times New Roman" panose="02020603050405020304" pitchFamily="18" charset="0"/>
                <a:cs typeface="Times New Roman" panose="02020603050405020304" pitchFamily="18" charset="0"/>
              </a:rPr>
              <a:t>charges</a:t>
            </a:r>
            <a:r>
              <a:rPr lang="en-IN" sz="1800" b="0" i="0" dirty="0">
                <a:solidFill>
                  <a:schemeClr val="tx1"/>
                </a:solidFill>
                <a:effectLst/>
                <a:latin typeface="Times New Roman" panose="02020603050405020304" pitchFamily="18" charset="0"/>
                <a:cs typeface="Times New Roman" panose="02020603050405020304" pitchFamily="18" charset="0"/>
              </a:rPr>
              <a:t>," quantifies the health insurance costs for each policyholder, serving as the target variable for predictive modeling.</a:t>
            </a:r>
          </a:p>
        </p:txBody>
      </p:sp>
      <p:pic>
        <p:nvPicPr>
          <p:cNvPr id="4" name="Picture 3">
            <a:extLst>
              <a:ext uri="{FF2B5EF4-FFF2-40B4-BE49-F238E27FC236}">
                <a16:creationId xmlns:a16="http://schemas.microsoft.com/office/drawing/2014/main" id="{22470B1F-158A-833D-27BA-E9BD4FA55031}"/>
              </a:ext>
            </a:extLst>
          </p:cNvPr>
          <p:cNvPicPr>
            <a:picLocks noChangeAspect="1"/>
          </p:cNvPicPr>
          <p:nvPr/>
        </p:nvPicPr>
        <p:blipFill>
          <a:blip r:embed="rId2"/>
          <a:stretch>
            <a:fillRect/>
          </a:stretch>
        </p:blipFill>
        <p:spPr>
          <a:xfrm>
            <a:off x="2413000" y="3212737"/>
            <a:ext cx="7366000" cy="3175000"/>
          </a:xfrm>
          <a:prstGeom prst="rect">
            <a:avLst/>
          </a:prstGeom>
          <a:solidFill>
            <a:schemeClr val="bg1"/>
          </a:solidFill>
          <a:ln>
            <a:solidFill>
              <a:schemeClr val="tx1"/>
            </a:solidFill>
          </a:ln>
        </p:spPr>
      </p:pic>
    </p:spTree>
    <p:extLst>
      <p:ext uri="{BB962C8B-B14F-4D97-AF65-F5344CB8AC3E}">
        <p14:creationId xmlns:p14="http://schemas.microsoft.com/office/powerpoint/2010/main" val="3471036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3" name="Content Placeholder 2">
            <a:extLst>
              <a:ext uri="{FF2B5EF4-FFF2-40B4-BE49-F238E27FC236}">
                <a16:creationId xmlns:a16="http://schemas.microsoft.com/office/drawing/2014/main" id="{DDBF0949-4985-5A6F-4845-81C3DA1E765D}"/>
              </a:ext>
            </a:extLst>
          </p:cNvPr>
          <p:cNvSpPr>
            <a:spLocks noGrp="1"/>
          </p:cNvSpPr>
          <p:nvPr>
            <p:ph idx="1"/>
          </p:nvPr>
        </p:nvSpPr>
        <p:spPr>
          <a:xfrm>
            <a:off x="770509" y="974940"/>
            <a:ext cx="10134600" cy="1671442"/>
          </a:xfrm>
        </p:spPr>
        <p:txBody>
          <a:bodyPr>
            <a:normAutofit/>
          </a:bodyPr>
          <a:lstStyle/>
          <a:p>
            <a:pPr marL="285750" indent="-285750" algn="l">
              <a:buFont typeface="Wingdings" pitchFamily="2" charset="2"/>
              <a:buChar char="q"/>
            </a:pPr>
            <a:r>
              <a:rPr lang="en-IN" b="1" i="0" dirty="0">
                <a:solidFill>
                  <a:schemeClr val="tx1"/>
                </a:solidFill>
                <a:effectLst/>
                <a:latin typeface="Times New Roman" panose="02020603050405020304" pitchFamily="18" charset="0"/>
                <a:cs typeface="Times New Roman" panose="02020603050405020304" pitchFamily="18" charset="0"/>
              </a:rPr>
              <a:t>Exploratory Data Analysis Overview</a:t>
            </a:r>
            <a:endParaRPr lang="en-IN" b="0" i="0" dirty="0">
              <a:solidFill>
                <a:schemeClr val="tx1"/>
              </a:solidFill>
              <a:effectLst/>
              <a:latin typeface="Times New Roman" panose="02020603050405020304" pitchFamily="18" charset="0"/>
              <a:cs typeface="Times New Roman" panose="02020603050405020304" pitchFamily="18" charset="0"/>
            </a:endParaRPr>
          </a:p>
          <a:p>
            <a:pPr algn="l"/>
            <a:r>
              <a:rPr lang="en-IN" sz="1600" b="0" i="0" dirty="0">
                <a:solidFill>
                  <a:schemeClr val="tx1"/>
                </a:solidFill>
                <a:effectLst/>
                <a:latin typeface="Times New Roman" panose="02020603050405020304" pitchFamily="18" charset="0"/>
                <a:cs typeface="Times New Roman" panose="02020603050405020304" pitchFamily="18" charset="0"/>
              </a:rPr>
              <a:t>In the initial phase of exploration, a dataset of dimensions 1338x7 was loaded, </a:t>
            </a:r>
          </a:p>
          <a:p>
            <a:pPr algn="l"/>
            <a:r>
              <a:rPr lang="en-IN" sz="1600" b="0" i="0" dirty="0">
                <a:solidFill>
                  <a:schemeClr val="tx1"/>
                </a:solidFill>
                <a:effectLst/>
                <a:latin typeface="Times New Roman" panose="02020603050405020304" pitchFamily="18" charset="0"/>
                <a:cs typeface="Times New Roman" panose="02020603050405020304" pitchFamily="18" charset="0"/>
              </a:rPr>
              <a:t>revealing no missing values across the entirety of the dataset.</a:t>
            </a:r>
          </a:p>
          <a:p>
            <a:pPr marL="285750" indent="-285750" algn="l">
              <a:buFont typeface="Wingdings" pitchFamily="2" charset="2"/>
              <a:buChar char="q"/>
            </a:pPr>
            <a:r>
              <a:rPr lang="en-IN" b="1" i="0" dirty="0">
                <a:solidFill>
                  <a:schemeClr val="tx1"/>
                </a:solidFill>
                <a:effectLst/>
                <a:latin typeface="Times New Roman" panose="02020603050405020304" pitchFamily="18" charset="0"/>
                <a:cs typeface="Times New Roman" panose="02020603050405020304" pitchFamily="18" charset="0"/>
              </a:rPr>
              <a:t>Numerical Features Analysis (I.2)</a:t>
            </a:r>
            <a:endParaRPr lang="en-IN" b="0" i="0" dirty="0">
              <a:solidFill>
                <a:schemeClr val="tx1"/>
              </a:solidFill>
              <a:effectLst/>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8692388-63CE-F252-BB48-5614C598DFA2}"/>
              </a:ext>
            </a:extLst>
          </p:cNvPr>
          <p:cNvPicPr>
            <a:picLocks noChangeAspect="1"/>
          </p:cNvPicPr>
          <p:nvPr/>
        </p:nvPicPr>
        <p:blipFill rotWithShape="1">
          <a:blip r:embed="rId2"/>
          <a:srcRect r="2583"/>
          <a:stretch/>
        </p:blipFill>
        <p:spPr>
          <a:xfrm>
            <a:off x="3610200" y="3429000"/>
            <a:ext cx="4455217" cy="2932738"/>
          </a:xfrm>
          <a:prstGeom prst="rect">
            <a:avLst/>
          </a:prstGeom>
        </p:spPr>
      </p:pic>
      <p:sp>
        <p:nvSpPr>
          <p:cNvPr id="5" name="TextBox 4">
            <a:extLst>
              <a:ext uri="{FF2B5EF4-FFF2-40B4-BE49-F238E27FC236}">
                <a16:creationId xmlns:a16="http://schemas.microsoft.com/office/drawing/2014/main" id="{E6A6715C-C270-B514-891A-C64827BBBDE3}"/>
              </a:ext>
            </a:extLst>
          </p:cNvPr>
          <p:cNvSpPr txBox="1"/>
          <p:nvPr/>
        </p:nvSpPr>
        <p:spPr>
          <a:xfrm>
            <a:off x="3427534" y="2890232"/>
            <a:ext cx="4820550" cy="369332"/>
          </a:xfrm>
          <a:prstGeom prst="rect">
            <a:avLst/>
          </a:prstGeom>
          <a:noFill/>
        </p:spPr>
        <p:txBody>
          <a:bodyPr wrap="none" rtlCol="0">
            <a:spAutoFit/>
          </a:bodyPr>
          <a:lstStyle/>
          <a:p>
            <a:r>
              <a:rPr lang="en-IN" sz="1800" b="0" i="0" dirty="0">
                <a:solidFill>
                  <a:srgbClr val="374151"/>
                </a:solidFill>
                <a:effectLst/>
                <a:latin typeface="Times New Roman" panose="02020603050405020304" pitchFamily="18" charset="0"/>
                <a:cs typeface="Times New Roman" panose="02020603050405020304" pitchFamily="18" charset="0"/>
              </a:rPr>
              <a:t>Extraction and examination of numerical features</a:t>
            </a:r>
            <a:r>
              <a:rPr lang="en-US" sz="1800" b="0" i="0" dirty="0">
                <a:solidFill>
                  <a:srgbClr val="374151"/>
                </a:solidFill>
                <a:effectLst/>
                <a:latin typeface="Times New Roman" panose="02020603050405020304" pitchFamily="18" charset="0"/>
                <a:cs typeface="Times New Roman" panose="02020603050405020304" pitchFamily="18" charset="0"/>
              </a:rPr>
              <a:t>:</a:t>
            </a:r>
            <a:endParaRPr lang="en-IN" sz="1800" b="0" i="0" dirty="0">
              <a:solidFill>
                <a:srgbClr val="37415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5229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pic>
        <p:nvPicPr>
          <p:cNvPr id="1026" name="Picture 2">
            <a:extLst>
              <a:ext uri="{FF2B5EF4-FFF2-40B4-BE49-F238E27FC236}">
                <a16:creationId xmlns:a16="http://schemas.microsoft.com/office/drawing/2014/main" id="{2CC6890E-958D-2038-1003-813DC79674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8650" y="1452282"/>
            <a:ext cx="8423238" cy="48673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FC4265C-F2E8-BB99-1703-12074E2ABEBB}"/>
              </a:ext>
            </a:extLst>
          </p:cNvPr>
          <p:cNvSpPr txBox="1"/>
          <p:nvPr/>
        </p:nvSpPr>
        <p:spPr>
          <a:xfrm>
            <a:off x="484095" y="899249"/>
            <a:ext cx="6099586" cy="400110"/>
          </a:xfrm>
          <a:prstGeom prst="rect">
            <a:avLst/>
          </a:prstGeom>
          <a:noFill/>
        </p:spPr>
        <p:txBody>
          <a:bodyPr wrap="square">
            <a:spAutoFit/>
          </a:bodyPr>
          <a:lstStyle/>
          <a:p>
            <a:pPr marL="342900" indent="-342900">
              <a:buFont typeface="Wingdings" pitchFamily="2" charset="2"/>
              <a:buChar char="q"/>
            </a:pPr>
            <a:r>
              <a:rPr lang="en-IN" sz="2000" dirty="0">
                <a:solidFill>
                  <a:srgbClr val="374151"/>
                </a:solidFill>
                <a:latin typeface="Times New Roman" panose="02020603050405020304" pitchFamily="18" charset="0"/>
                <a:cs typeface="Times New Roman" panose="02020603050405020304" pitchFamily="18" charset="0"/>
              </a:rPr>
              <a:t>Features distribution:</a:t>
            </a:r>
          </a:p>
        </p:txBody>
      </p:sp>
    </p:spTree>
    <p:extLst>
      <p:ext uri="{BB962C8B-B14F-4D97-AF65-F5344CB8AC3E}">
        <p14:creationId xmlns:p14="http://schemas.microsoft.com/office/powerpoint/2010/main" val="31182608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pic>
        <p:nvPicPr>
          <p:cNvPr id="1028" name="Picture 4">
            <a:extLst>
              <a:ext uri="{FF2B5EF4-FFF2-40B4-BE49-F238E27FC236}">
                <a16:creationId xmlns:a16="http://schemas.microsoft.com/office/drawing/2014/main" id="{6AABF331-CDCD-6E09-4195-50DBB67F5C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727" y="1540898"/>
            <a:ext cx="11278108" cy="47302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2C306D0-2785-F205-FAFA-5C5071927F8E}"/>
              </a:ext>
            </a:extLst>
          </p:cNvPr>
          <p:cNvSpPr txBox="1"/>
          <p:nvPr/>
        </p:nvSpPr>
        <p:spPr>
          <a:xfrm>
            <a:off x="447727" y="1006240"/>
            <a:ext cx="6099586" cy="400110"/>
          </a:xfrm>
          <a:prstGeom prst="rect">
            <a:avLst/>
          </a:prstGeom>
          <a:noFill/>
        </p:spPr>
        <p:txBody>
          <a:bodyPr wrap="square">
            <a:spAutoFit/>
          </a:bodyPr>
          <a:lstStyle/>
          <a:p>
            <a:pPr marL="342900" indent="-342900">
              <a:buFont typeface="Wingdings" pitchFamily="2" charset="2"/>
              <a:buChar char="q"/>
            </a:pPr>
            <a:r>
              <a:rPr lang="en-IN" sz="2000" b="0" i="0" dirty="0">
                <a:solidFill>
                  <a:srgbClr val="212121"/>
                </a:solidFill>
                <a:effectLst/>
                <a:latin typeface="Times New Roman" panose="02020603050405020304" pitchFamily="18" charset="0"/>
                <a:cs typeface="Times New Roman" panose="02020603050405020304" pitchFamily="18" charset="0"/>
              </a:rPr>
              <a:t>Scatterplot &amp; Relationship Assessment:</a:t>
            </a:r>
          </a:p>
        </p:txBody>
      </p:sp>
    </p:spTree>
    <p:extLst>
      <p:ext uri="{BB962C8B-B14F-4D97-AF65-F5344CB8AC3E}">
        <p14:creationId xmlns:p14="http://schemas.microsoft.com/office/powerpoint/2010/main" val="3949626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4" name="TextBox 3">
            <a:extLst>
              <a:ext uri="{FF2B5EF4-FFF2-40B4-BE49-F238E27FC236}">
                <a16:creationId xmlns:a16="http://schemas.microsoft.com/office/drawing/2014/main" id="{326727C4-3A06-9B0D-FBB4-1BD830140984}"/>
              </a:ext>
            </a:extLst>
          </p:cNvPr>
          <p:cNvSpPr txBox="1"/>
          <p:nvPr/>
        </p:nvSpPr>
        <p:spPr>
          <a:xfrm>
            <a:off x="446442" y="1112849"/>
            <a:ext cx="10354236" cy="1231106"/>
          </a:xfrm>
          <a:prstGeom prst="rect">
            <a:avLst/>
          </a:prstGeom>
          <a:noFill/>
        </p:spPr>
        <p:txBody>
          <a:bodyPr wrap="square">
            <a:spAutoFit/>
          </a:bodyPr>
          <a:lstStyle/>
          <a:p>
            <a:pPr marL="285750" indent="-285750" algn="l">
              <a:buFont typeface="Wingdings" pitchFamily="2" charset="2"/>
              <a:buChar char="q"/>
            </a:pPr>
            <a:r>
              <a:rPr lang="en-IN" b="0" i="0" dirty="0">
                <a:solidFill>
                  <a:srgbClr val="212121"/>
                </a:solidFill>
                <a:effectLst/>
                <a:latin typeface="Times New Roman" panose="02020603050405020304" pitchFamily="18" charset="0"/>
                <a:cs typeface="Times New Roman" panose="02020603050405020304" pitchFamily="18" charset="0"/>
              </a:rPr>
              <a:t>Bivariate Outliers detection Using Mahalanobis Distance:</a:t>
            </a:r>
          </a:p>
          <a:p>
            <a:pPr algn="l"/>
            <a:endParaRPr lang="en-IN" sz="1100" b="0" i="0" dirty="0">
              <a:solidFill>
                <a:srgbClr val="212121"/>
              </a:solidFill>
              <a:effectLst/>
              <a:latin typeface="Times New Roman" panose="02020603050405020304" pitchFamily="18" charset="0"/>
              <a:cs typeface="Times New Roman" panose="02020603050405020304" pitchFamily="18" charset="0"/>
            </a:endParaRPr>
          </a:p>
          <a:p>
            <a:pPr algn="l"/>
            <a:r>
              <a:rPr lang="en-IN" sz="1400" b="0" i="0" dirty="0">
                <a:solidFill>
                  <a:srgbClr val="212121"/>
                </a:solidFill>
                <a:effectLst/>
                <a:latin typeface="Times New Roman" panose="02020603050405020304" pitchFamily="18" charset="0"/>
                <a:cs typeface="Times New Roman" panose="02020603050405020304" pitchFamily="18" charset="0"/>
              </a:rPr>
              <a:t>Mahalanobis Distance (MD) is an effective distance metric that finds the distance between the point and the distribution. It works quite effectively on multivariate data because it uses a covariance matrix of variables to find the distance between data points and the </a:t>
            </a:r>
            <a:r>
              <a:rPr lang="en-IN" sz="1400" b="0" i="0" dirty="0" err="1">
                <a:solidFill>
                  <a:srgbClr val="212121"/>
                </a:solidFill>
                <a:effectLst/>
                <a:latin typeface="Times New Roman" panose="02020603050405020304" pitchFamily="18" charset="0"/>
                <a:cs typeface="Times New Roman" panose="02020603050405020304" pitchFamily="18" charset="0"/>
              </a:rPr>
              <a:t>center</a:t>
            </a:r>
            <a:r>
              <a:rPr lang="en-IN" sz="1400" b="0" i="0" dirty="0">
                <a:solidFill>
                  <a:srgbClr val="212121"/>
                </a:solidFill>
                <a:effectLst/>
                <a:latin typeface="Times New Roman" panose="02020603050405020304" pitchFamily="18" charset="0"/>
                <a:cs typeface="Times New Roman" panose="02020603050405020304" pitchFamily="18" charset="0"/>
              </a:rPr>
              <a:t>. This means that MD detects outliers based on the distribution pattern of data points, unlike the Euclidean distance.</a:t>
            </a:r>
          </a:p>
        </p:txBody>
      </p:sp>
      <p:pic>
        <p:nvPicPr>
          <p:cNvPr id="4098" name="Picture 2">
            <a:extLst>
              <a:ext uri="{FF2B5EF4-FFF2-40B4-BE49-F238E27FC236}">
                <a16:creationId xmlns:a16="http://schemas.microsoft.com/office/drawing/2014/main" id="{9C54CACD-D133-630A-2B49-9121ADEAA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351" y="2370687"/>
            <a:ext cx="11483788" cy="4169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576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5CBAA-6338-11FC-DFA3-450CF4E5701A}"/>
              </a:ext>
            </a:extLst>
          </p:cNvPr>
          <p:cNvSpPr>
            <a:spLocks noGrp="1"/>
          </p:cNvSpPr>
          <p:nvPr>
            <p:ph type="title"/>
          </p:nvPr>
        </p:nvSpPr>
        <p:spPr>
          <a:xfrm>
            <a:off x="1028700" y="436979"/>
            <a:ext cx="10134600" cy="403936"/>
          </a:xfrm>
        </p:spPr>
        <p:txBody>
          <a:bodyPr>
            <a:normAutofit fontScale="90000"/>
          </a:bodyPr>
          <a:lstStyle/>
          <a:p>
            <a:pPr algn="ctr"/>
            <a:r>
              <a:rPr lang="en-US" sz="2400" u="sng" dirty="0">
                <a:solidFill>
                  <a:schemeClr val="tx1"/>
                </a:solidFill>
                <a:latin typeface="Times New Roman" panose="02020603050405020304" pitchFamily="18" charset="0"/>
                <a:cs typeface="Times New Roman" panose="02020603050405020304" pitchFamily="18" charset="0"/>
              </a:rPr>
              <a:t>Exploratory</a:t>
            </a:r>
            <a:r>
              <a:rPr lang="en-US" sz="2000" u="sng" dirty="0">
                <a:solidFill>
                  <a:schemeClr val="tx1"/>
                </a:solidFill>
                <a:latin typeface="Times New Roman" panose="02020603050405020304" pitchFamily="18" charset="0"/>
                <a:cs typeface="Times New Roman" panose="02020603050405020304" pitchFamily="18" charset="0"/>
              </a:rPr>
              <a:t> Data Analysis (EDA)</a:t>
            </a:r>
          </a:p>
        </p:txBody>
      </p:sp>
      <p:sp>
        <p:nvSpPr>
          <p:cNvPr id="3" name="Content Placeholder 2">
            <a:extLst>
              <a:ext uri="{FF2B5EF4-FFF2-40B4-BE49-F238E27FC236}">
                <a16:creationId xmlns:a16="http://schemas.microsoft.com/office/drawing/2014/main" id="{123D4FB0-C628-1F40-2350-091F8536FF4F}"/>
              </a:ext>
            </a:extLst>
          </p:cNvPr>
          <p:cNvSpPr>
            <a:spLocks noGrp="1"/>
          </p:cNvSpPr>
          <p:nvPr>
            <p:ph idx="1"/>
          </p:nvPr>
        </p:nvSpPr>
        <p:spPr>
          <a:xfrm>
            <a:off x="523090" y="888881"/>
            <a:ext cx="5253766" cy="488098"/>
          </a:xfrm>
        </p:spPr>
        <p:txBody>
          <a:bodyPr>
            <a:normAutofit/>
          </a:bodyPr>
          <a:lstStyle/>
          <a:p>
            <a:pPr marL="342900" indent="-342900" algn="l">
              <a:buFont typeface="Wingdings" pitchFamily="2" charset="2"/>
              <a:buChar char="q"/>
            </a:pPr>
            <a:r>
              <a:rPr lang="en-IN" b="1" i="0" dirty="0">
                <a:solidFill>
                  <a:srgbClr val="374151"/>
                </a:solidFill>
                <a:effectLst/>
                <a:latin typeface="Times New Roman" panose="02020603050405020304" pitchFamily="18" charset="0"/>
                <a:cs typeface="Times New Roman" panose="02020603050405020304" pitchFamily="18" charset="0"/>
              </a:rPr>
              <a:t>Categorical Features Analysis (I.3)</a:t>
            </a:r>
            <a:endParaRPr lang="en-IN" b="0" i="0" dirty="0">
              <a:solidFill>
                <a:srgbClr val="374151"/>
              </a:solidFill>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9AA929AE-BF2A-0AD7-99D1-712C2659A45E}"/>
              </a:ext>
            </a:extLst>
          </p:cNvPr>
          <p:cNvSpPr txBox="1"/>
          <p:nvPr/>
        </p:nvSpPr>
        <p:spPr>
          <a:xfrm>
            <a:off x="3046206" y="1424945"/>
            <a:ext cx="6099586" cy="400110"/>
          </a:xfrm>
          <a:prstGeom prst="rect">
            <a:avLst/>
          </a:prstGeom>
          <a:noFill/>
        </p:spPr>
        <p:txBody>
          <a:bodyPr wrap="square">
            <a:spAutoFit/>
          </a:bodyPr>
          <a:lstStyle/>
          <a:p>
            <a:pPr algn="ctr"/>
            <a:r>
              <a:rPr lang="en-IN" sz="2000" b="0" i="0" dirty="0">
                <a:solidFill>
                  <a:srgbClr val="212121"/>
                </a:solidFill>
                <a:effectLst/>
                <a:latin typeface="Times New Roman" panose="02020603050405020304" pitchFamily="18" charset="0"/>
                <a:cs typeface="Times New Roman" panose="02020603050405020304" pitchFamily="18" charset="0"/>
              </a:rPr>
              <a:t>Extracting Categorical Features:</a:t>
            </a:r>
          </a:p>
        </p:txBody>
      </p:sp>
      <p:pic>
        <p:nvPicPr>
          <p:cNvPr id="7" name="Picture 6">
            <a:extLst>
              <a:ext uri="{FF2B5EF4-FFF2-40B4-BE49-F238E27FC236}">
                <a16:creationId xmlns:a16="http://schemas.microsoft.com/office/drawing/2014/main" id="{A2CE13C4-9B30-F75E-3FDE-2307445748A9}"/>
              </a:ext>
            </a:extLst>
          </p:cNvPr>
          <p:cNvPicPr>
            <a:picLocks noChangeAspect="1"/>
          </p:cNvPicPr>
          <p:nvPr/>
        </p:nvPicPr>
        <p:blipFill>
          <a:blip r:embed="rId2"/>
          <a:stretch>
            <a:fillRect/>
          </a:stretch>
        </p:blipFill>
        <p:spPr>
          <a:xfrm>
            <a:off x="3465755" y="1961009"/>
            <a:ext cx="5260490" cy="3940198"/>
          </a:xfrm>
          <a:prstGeom prst="rect">
            <a:avLst/>
          </a:prstGeom>
        </p:spPr>
      </p:pic>
    </p:spTree>
    <p:extLst>
      <p:ext uri="{BB962C8B-B14F-4D97-AF65-F5344CB8AC3E}">
        <p14:creationId xmlns:p14="http://schemas.microsoft.com/office/powerpoint/2010/main" val="768408288"/>
      </p:ext>
    </p:extLst>
  </p:cSld>
  <p:clrMapOvr>
    <a:masterClrMapping/>
  </p:clrMapOvr>
</p:sld>
</file>

<file path=ppt/theme/theme1.xml><?xml version="1.0" encoding="utf-8"?>
<a:theme xmlns:a="http://schemas.openxmlformats.org/drawingml/2006/main" name="AdornVTI">
  <a:themeElements>
    <a:clrScheme name="AnalogousFromLightSeedLeftStep">
      <a:dk1>
        <a:srgbClr val="000000"/>
      </a:dk1>
      <a:lt1>
        <a:srgbClr val="FFFFFF"/>
      </a:lt1>
      <a:dk2>
        <a:srgbClr val="41243D"/>
      </a:dk2>
      <a:lt2>
        <a:srgbClr val="E2E6E8"/>
      </a:lt2>
      <a:accent1>
        <a:srgbClr val="BC9B83"/>
      </a:accent1>
      <a:accent2>
        <a:srgbClr val="BA7F7F"/>
      </a:accent2>
      <a:accent3>
        <a:srgbClr val="C594A9"/>
      </a:accent3>
      <a:accent4>
        <a:srgbClr val="BA7FB0"/>
      </a:accent4>
      <a:accent5>
        <a:srgbClr val="BA96C6"/>
      </a:accent5>
      <a:accent6>
        <a:srgbClr val="927FBA"/>
      </a:accent6>
      <a:hlink>
        <a:srgbClr val="5A86A6"/>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docProps/app.xml><?xml version="1.0" encoding="utf-8"?>
<Properties xmlns="http://schemas.openxmlformats.org/officeDocument/2006/extended-properties" xmlns:vt="http://schemas.openxmlformats.org/officeDocument/2006/docPropsVTypes">
  <TotalTime>2605</TotalTime>
  <Words>1599</Words>
  <Application>Microsoft Macintosh PowerPoint</Application>
  <PresentationFormat>Widescreen</PresentationFormat>
  <Paragraphs>128</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Bembo</vt:lpstr>
      <vt:lpstr>Courier New</vt:lpstr>
      <vt:lpstr>Roboto</vt:lpstr>
      <vt:lpstr>Times New Roman</vt:lpstr>
      <vt:lpstr>Wingdings</vt:lpstr>
      <vt:lpstr>AdornVTI</vt:lpstr>
      <vt:lpstr>PowerPoint Presentation</vt:lpstr>
      <vt:lpstr>Contents:</vt:lpstr>
      <vt:lpstr>Introduction</vt:lpstr>
      <vt:lpstr>Data Description </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Exploratory Data Analysis (EDA)</vt:lpstr>
      <vt:lpstr>Modeling Overview</vt:lpstr>
      <vt:lpstr>Modeling Overview</vt:lpstr>
      <vt:lpstr>Modeling Overview</vt:lpstr>
      <vt:lpstr>Modeling Overview</vt:lpstr>
      <vt:lpstr>Bayesian Model - MCMC</vt:lpstr>
      <vt:lpstr>Bayesian Methodology:</vt:lpstr>
      <vt:lpstr>Bayesian Methodology:</vt:lpstr>
      <vt:lpstr>Bayesian Methodology:</vt:lpstr>
      <vt:lpstr>Bayesian Linear Regression:</vt:lpstr>
      <vt:lpstr>Bayesian Linear Regression:</vt:lpstr>
      <vt:lpstr>Bayesian Multiple Linear Regression:</vt:lpstr>
      <vt:lpstr>Bayesian Multiple Linear Regression:</vt:lpstr>
      <vt:lpstr>Bayesian Multiple Linear Regression:</vt:lpstr>
      <vt:lpstr>Bayesian Multiple Linear Regression:</vt:lpstr>
      <vt:lpstr>Bayesian Multiple Linear Regression:</vt:lpstr>
      <vt:lpstr>Bayesian Multiple Linear Regression:</vt:lpstr>
      <vt:lpstr>Model Performance Comparison: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Maganti, Manogna Venkata Sudha Anirudh</dc:creator>
  <cp:lastModifiedBy>Maganti, Manogna Venkata Sudha Anirudh</cp:lastModifiedBy>
  <cp:revision>12</cp:revision>
  <dcterms:created xsi:type="dcterms:W3CDTF">2023-10-17T15:35:27Z</dcterms:created>
  <dcterms:modified xsi:type="dcterms:W3CDTF">2023-12-04T20:15:56Z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1f8311-686c-44c9-94ad-d1938d0901a0_Enabled">
    <vt:lpwstr>true</vt:lpwstr>
  </property>
  <property fmtid="{D5CDD505-2E9C-101B-9397-08002B2CF9AE}" pid="3" name="MSIP_Label_371f8311-686c-44c9-94ad-d1938d0901a0_SetDate">
    <vt:lpwstr>2023-12-04T01:33:40Z</vt:lpwstr>
  </property>
  <property fmtid="{D5CDD505-2E9C-101B-9397-08002B2CF9AE}" pid="4" name="MSIP_Label_371f8311-686c-44c9-94ad-d1938d0901a0_Method">
    <vt:lpwstr>Privileged</vt:lpwstr>
  </property>
  <property fmtid="{D5CDD505-2E9C-101B-9397-08002B2CF9AE}" pid="5" name="MSIP_Label_371f8311-686c-44c9-94ad-d1938d0901a0_Name">
    <vt:lpwstr>Public</vt:lpwstr>
  </property>
  <property fmtid="{D5CDD505-2E9C-101B-9397-08002B2CF9AE}" pid="6" name="MSIP_Label_371f8311-686c-44c9-94ad-d1938d0901a0_SiteId">
    <vt:lpwstr>1113be34-aed1-4d00-ab4b-cdd02510be91</vt:lpwstr>
  </property>
  <property fmtid="{D5CDD505-2E9C-101B-9397-08002B2CF9AE}" pid="7" name="MSIP_Label_371f8311-686c-44c9-94ad-d1938d0901a0_ActionId">
    <vt:lpwstr>11b043e0-e75e-4705-976a-1596babedcf5</vt:lpwstr>
  </property>
  <property fmtid="{D5CDD505-2E9C-101B-9397-08002B2CF9AE}" pid="8" name="MSIP_Label_371f8311-686c-44c9-94ad-d1938d0901a0_ContentBits">
    <vt:lpwstr>0</vt:lpwstr>
  </property>
</Properties>
</file>